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87" r:id="rId4"/>
    <p:sldId id="291" r:id="rId5"/>
    <p:sldId id="288" r:id="rId6"/>
    <p:sldId id="289" r:id="rId7"/>
    <p:sldId id="292" r:id="rId8"/>
    <p:sldId id="293" r:id="rId9"/>
    <p:sldId id="284" r:id="rId10"/>
    <p:sldId id="296" r:id="rId11"/>
    <p:sldId id="295" r:id="rId12"/>
    <p:sldId id="297" r:id="rId13"/>
    <p:sldId id="298" r:id="rId14"/>
    <p:sldId id="299" r:id="rId15"/>
    <p:sldId id="300" r:id="rId16"/>
    <p:sldId id="301" r:id="rId17"/>
    <p:sldId id="302" r:id="rId18"/>
    <p:sldId id="303" r:id="rId19"/>
    <p:sldId id="304" r:id="rId20"/>
    <p:sldId id="305" r:id="rId21"/>
    <p:sldId id="306" r:id="rId22"/>
    <p:sldId id="309" r:id="rId23"/>
    <p:sldId id="307" r:id="rId24"/>
    <p:sldId id="310" r:id="rId25"/>
    <p:sldId id="308" r:id="rId26"/>
    <p:sldId id="311" r:id="rId27"/>
    <p:sldId id="313" r:id="rId28"/>
    <p:sldId id="314" r:id="rId29"/>
    <p:sldId id="315" r:id="rId30"/>
    <p:sldId id="316" r:id="rId31"/>
    <p:sldId id="317" r:id="rId32"/>
    <p:sldId id="318" r:id="rId33"/>
    <p:sldId id="319" r:id="rId34"/>
    <p:sldId id="320" r:id="rId35"/>
    <p:sldId id="321" r:id="rId36"/>
    <p:sldId id="322" r:id="rId37"/>
    <p:sldId id="323" r:id="rId38"/>
    <p:sldId id="324" r:id="rId39"/>
    <p:sldId id="325" r:id="rId40"/>
    <p:sldId id="326" r:id="rId41"/>
    <p:sldId id="283" r:id="rId42"/>
  </p:sldIdLst>
  <p:sldSz cx="9144000" cy="6858000" type="screen4x3"/>
  <p:notesSz cx="6858000" cy="9144000"/>
  <p:embeddedFontLst>
    <p:embeddedFont>
      <p:font typeface="Calibri" panose="020F0502020204030204" pitchFamily="34" charset="0"/>
      <p:regular r:id="rId44"/>
      <p:bold r:id="rId45"/>
      <p:italic r:id="rId46"/>
      <p:boldItalic r:id="rId47"/>
    </p:embeddedFont>
    <p:embeddedFont>
      <p:font typeface="Cambria" panose="02040503050406030204" pitchFamily="18"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2" roundtripDataSignature="AMtx7mjYKp871Xy1YX5rpn6roSaiYLQz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4A2E1F-0B24-4800-9BDF-A49E49ADD3AD}">
  <a:tblStyle styleId="{B64A2E1F-0B24-4800-9BDF-A49E49ADD3A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0EB"/>
          </a:solidFill>
        </a:fill>
      </a:tcStyle>
    </a:wholeTbl>
    <a:band1H>
      <a:tcTxStyle/>
      <a:tcStyle>
        <a:tcBdr/>
        <a:fill>
          <a:solidFill>
            <a:srgbClr val="CCE1D4"/>
          </a:solidFill>
        </a:fill>
      </a:tcStyle>
    </a:band1H>
    <a:band2H>
      <a:tcTxStyle/>
      <a:tcStyle>
        <a:tcBdr/>
      </a:tcStyle>
    </a:band2H>
    <a:band1V>
      <a:tcTxStyle/>
      <a:tcStyle>
        <a:tcBdr/>
        <a:fill>
          <a:solidFill>
            <a:srgbClr val="CCE1D4"/>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DD6A57B-D012-4B33-9F32-E1DD74C8C4A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088" autoAdjust="0"/>
  </p:normalViewPr>
  <p:slideViewPr>
    <p:cSldViewPr snapToGrid="0">
      <p:cViewPr varScale="1">
        <p:scale>
          <a:sx n="89" d="100"/>
          <a:sy n="89" d="100"/>
        </p:scale>
        <p:origin x="21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0511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505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1187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5468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7480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8989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6857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https://corporatefinanceinstitute.com/resources/knowledge/other/autoregressive-integrated-moving-average-arima/</a:t>
            </a:r>
          </a:p>
          <a:p>
            <a:pPr marL="0" lvl="0" indent="0" algn="l" rtl="0">
              <a:spcBef>
                <a:spcPts val="0"/>
              </a:spcBef>
              <a:spcAft>
                <a:spcPts val="0"/>
              </a:spcAft>
              <a:buNone/>
            </a:pPr>
            <a:endParaRPr lang="en-US"/>
          </a:p>
          <a:p>
            <a:pPr marL="0" lvl="0" indent="0" algn="l" rtl="0">
              <a:spcBef>
                <a:spcPts val="0"/>
              </a:spcBef>
              <a:spcAft>
                <a:spcPts val="0"/>
              </a:spcAft>
              <a:buNone/>
            </a:pPr>
            <a:r>
              <a:rPr lang="en-US"/>
              <a:t>https://www.real-statistics.com/time-series-analysis/arma-processes/evaluating-the-arma-model/</a:t>
            </a:r>
          </a:p>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367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978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57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9076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9631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1765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85750" indent="-285750">
              <a:lnSpc>
                <a:spcPct val="150000"/>
              </a:lnSpc>
              <a:spcAft>
                <a:spcPts val="600"/>
              </a:spcAft>
              <a:buFontTx/>
              <a:buChar char="-"/>
            </a:pPr>
            <a:r>
              <a:rPr lang="vi-VN">
                <a:latin typeface="Times New Roman" panose="02020603050405020304" pitchFamily="18" charset="0"/>
                <a:ea typeface="Calibri" panose="020F0502020204030204" pitchFamily="34" charset="0"/>
              </a:rPr>
              <a:t>Việc xử lý thông tin tại mỗi neural gồm 2 phần: xử lý tín hiệu vào (tại input layer) và đưa tín hiệu ra (output layer). Hai lớp này tương tác với nhau thông qua một hoặc nhiều lớp ẩn (hidden layers)</a:t>
            </a:r>
            <a:endParaRPr lang="en-US">
              <a:latin typeface="Times New Roman" panose="02020603050405020304" pitchFamily="18" charset="0"/>
              <a:ea typeface="Calibri" panose="020F0502020204030204" pitchFamily="34" charset="0"/>
            </a:endParaRPr>
          </a:p>
          <a:p>
            <a:pPr marL="285750" indent="-285750">
              <a:lnSpc>
                <a:spcPct val="150000"/>
              </a:lnSpc>
              <a:spcAft>
                <a:spcPts val="600"/>
              </a:spcAft>
              <a:buFontTx/>
              <a:buChar char="-"/>
            </a:pPr>
            <a:r>
              <a:rPr lang="en-US">
                <a:latin typeface="Times New Roman" panose="02020603050405020304" pitchFamily="18" charset="0"/>
                <a:ea typeface="Calibri" panose="020F0502020204030204" pitchFamily="34" charset="0"/>
              </a:rPr>
              <a:t>Các hàm thường có trong Neural Network: hàm Sigmoid, hàm Tan, hàm Relu</a:t>
            </a:r>
            <a:endParaRPr lang="vi-VN" dirty="0">
              <a:latin typeface="Times New Roman" panose="02020603050405020304" pitchFamily="18" charset="0"/>
              <a:ea typeface="Calibri" panose="020F0502020204030204" pitchFamily="34" charset="0"/>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9523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85750" indent="-285750">
              <a:lnSpc>
                <a:spcPct val="150000"/>
              </a:lnSpc>
              <a:spcAft>
                <a:spcPts val="600"/>
              </a:spcAft>
              <a:buFontTx/>
              <a:buChar char="-"/>
            </a:pPr>
            <a:endParaRPr lang="vi-VN" dirty="0">
              <a:latin typeface="Times New Roman" panose="02020603050405020304" pitchFamily="18" charset="0"/>
              <a:ea typeface="Calibri" panose="020F0502020204030204" pitchFamily="34" charset="0"/>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0306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779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9196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775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624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0826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Phần đầu tiên em xin trình bày lý do em chọn đề tài:</a:t>
            </a:r>
          </a:p>
          <a:p>
            <a:pPr marL="0" lvl="0" indent="0" algn="l" rtl="0">
              <a:spcBef>
                <a:spcPts val="0"/>
              </a:spcBef>
              <a:spcAft>
                <a:spcPts val="0"/>
              </a:spcAft>
              <a:buNone/>
            </a:pPr>
            <a:r>
              <a:rPr lang="en-US"/>
              <a:t>+ Những năm gần đây giá bitcoin đang dần tang giá mạnh mẽ. 1 đồng bitcoin bây giờ tương đường gần 800 triệu</a:t>
            </a:r>
          </a:p>
          <a:p>
            <a:pPr marL="0" lvl="0" indent="0" algn="l" rtl="0">
              <a:spcBef>
                <a:spcPts val="0"/>
              </a:spcBef>
              <a:spcAft>
                <a:spcPts val="0"/>
              </a:spcAft>
              <a:buNone/>
            </a:pPr>
            <a:r>
              <a:rPr lang="en-US"/>
              <a:t>+ 800 triệu có thể mua 52-53 cây vàng hoặc một chiếc xe hơi hoặc là một căn chung cư,…..</a:t>
            </a:r>
          </a:p>
          <a:p>
            <a:pPr marL="0" lvl="0" indent="0" algn="l" rtl="0">
              <a:spcBef>
                <a:spcPts val="0"/>
              </a:spcBef>
              <a:spcAft>
                <a:spcPts val="0"/>
              </a:spcAft>
              <a:buNone/>
            </a:pPr>
            <a:r>
              <a:rPr lang="en-US"/>
              <a:t>+ Vì đồng tiền BTC tăng nhanh chậm như vậy nên việc dự báo giá hoặc khuyến nghị giá là một điều vô cùng tất yếu và cần thiết.</a:t>
            </a:r>
          </a:p>
          <a:p>
            <a:pPr marL="0" lvl="0" indent="0" algn="l" rtl="0">
              <a:spcBef>
                <a:spcPts val="0"/>
              </a:spcBef>
              <a:spcAft>
                <a:spcPts val="0"/>
              </a:spcAft>
              <a:buNone/>
            </a:pPr>
            <a:r>
              <a:rPr lang="en-US"/>
              <a:t>Thứ 2, là một SV công nghệ thông tin bitcoin hay công nghệ tiền ảo là một lĩnh vực ứng dụng của nghành công nghệ thộng vào cuộc sống bằng công nghệ blockchain</a:t>
            </a:r>
          </a:p>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49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7166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231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610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661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1706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117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0063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40959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0714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355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marR="0" indent="514350" algn="just">
              <a:lnSpc>
                <a:spcPct val="150000"/>
              </a:lnSpc>
              <a:spcBef>
                <a:spcPts val="0"/>
              </a:spcBef>
              <a:spcAft>
                <a:spcPts val="0"/>
              </a:spcAft>
            </a:pPr>
            <a:r>
              <a:rPr lang="en-US" sz="1800" b="1">
                <a:solidFill>
                  <a:srgbClr val="00B050"/>
                </a:solidFill>
                <a:effectLst/>
                <a:latin typeface="Times New Roman" panose="02020603050405020304" pitchFamily="18" charset="0"/>
                <a:ea typeface="MS Mincho" panose="02020609040205080304" pitchFamily="49" charset="-128"/>
                <a:cs typeface="Times New Roman" panose="02020603050405020304" pitchFamily="18" charset="0"/>
              </a:rPr>
              <a:t>Diễn giải phần Blockchain</a:t>
            </a:r>
          </a:p>
          <a:p>
            <a:pPr marL="171450" marR="0" indent="514350" algn="just">
              <a:lnSpc>
                <a:spcPct val="150000"/>
              </a:lnSpc>
              <a:spcBef>
                <a:spcPts val="0"/>
              </a:spcBef>
              <a:spcAft>
                <a:spcPts val="0"/>
              </a:spcAft>
            </a:pPr>
            <a:r>
              <a:rPr lang="en-US" sz="18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Cả Bod và Alice đều tin tưởng một hệ thống thứ 3 để quản lý tiền của họ, việc chuyển tiền của Bod và Alice chỉ lưu vào một cuốn sổ cái lưu trữ giao dịch của ngân hàng, hay nói cách khác chỉ mục của cuốn sổ đó Alice và Bod không được quản lý.</a:t>
            </a:r>
          </a:p>
          <a:p>
            <a:pPr marL="171450" marR="0" indent="514350">
              <a:lnSpc>
                <a:spcPct val="150000"/>
              </a:lnSpc>
              <a:spcBef>
                <a:spcPts val="0"/>
              </a:spcBef>
              <a:spcAft>
                <a:spcPts val="0"/>
              </a:spcAft>
            </a:pPr>
            <a:r>
              <a:rPr lang="en-US" sz="18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Phụ thuộc quá nhiều vào bên thứ 3, giả sử bên thứ 3 bị hack hoặc bị quá tải thì giao dịch của Bod và Alice liệu có an toàn không?</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a:p>
            <a:pPr marL="171450" marR="0" indent="514350" algn="just">
              <a:lnSpc>
                <a:spcPct val="150000"/>
              </a:lnSpc>
              <a:spcBef>
                <a:spcPts val="0"/>
              </a:spcBef>
              <a:spcAft>
                <a:spcPts val="0"/>
              </a:spcAft>
            </a:pPr>
            <a:r>
              <a:rPr lang="en-US" sz="18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Để thay thế mô hình chuyển tiền truyền thống, sự ra đời của công nghệ </a:t>
            </a:r>
            <a:r>
              <a:rPr lang="en-US" sz="1800" b="1">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Blockchain</a:t>
            </a:r>
            <a:r>
              <a:rPr lang="en-US" sz="1800">
                <a:solidFill>
                  <a:srgbClr val="000000"/>
                </a:solidFill>
                <a:effectLst/>
                <a:latin typeface="Times New Roman" panose="02020603050405020304" pitchFamily="18" charset="0"/>
                <a:ea typeface="MS Mincho" panose="02020609040205080304" pitchFamily="49" charset="-128"/>
                <a:cs typeface="Times New Roman" panose="02020603050405020304" pitchFamily="18" charset="0"/>
              </a:rPr>
              <a:t> là một phương thức để duy trì cuốn sổ cái giữa tất cả các người dùng, thay vì phải phụ thuộc vào bên thứ 3.</a:t>
            </a:r>
            <a:endParaRPr lang="en-US" sz="1800">
              <a:effectLst/>
              <a:latin typeface="Calibri" panose="020F0502020204030204" pitchFamily="34" charset="0"/>
              <a:ea typeface="MS Mincho" panose="02020609040205080304" pitchFamily="49" charset="-128"/>
              <a:cs typeface="Times New Roman" panose="02020603050405020304" pitchFamily="18" charset="0"/>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6713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Trình bày phân tích chuỗi thời gian</a:t>
            </a: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8403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2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1813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0699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2776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2441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342900" marR="0" lvl="0" indent="-342900" algn="just">
              <a:lnSpc>
                <a:spcPct val="150000"/>
              </a:lnSpc>
              <a:spcBef>
                <a:spcPts val="0"/>
              </a:spcBef>
              <a:spcAft>
                <a:spcPts val="0"/>
              </a:spcAft>
              <a:buFont typeface="Cambria" panose="02040503050406030204" pitchFamily="18" charset="0"/>
              <a:buChar char="-"/>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Triển khai Pharse 1</a:t>
            </a:r>
            <a:r>
              <a:rPr lang="en-US" sz="1800">
                <a:effectLst/>
                <a:latin typeface="Times New Roman" panose="02020603050405020304" pitchFamily="18" charset="0"/>
                <a:ea typeface="Calibri" panose="020F0502020204030204" pitchFamily="34" charset="0"/>
                <a:cs typeface="Times New Roman" panose="02020603050405020304" pitchFamily="18" charset="0"/>
              </a:rPr>
              <a:t>: Học các mô hình dự báo SVR, ARIMA, LSTM, Hybrid Model sau đó chọn mô hình tốt nhất dự báo tốt nhất để </a:t>
            </a:r>
            <a:r>
              <a:rPr lang="en-US" sz="1800" b="1" i="1">
                <a:effectLst/>
                <a:latin typeface="Times New Roman" panose="02020603050405020304" pitchFamily="18" charset="0"/>
                <a:ea typeface="Calibri" panose="020F0502020204030204" pitchFamily="34" charset="0"/>
                <a:cs typeface="Times New Roman" panose="02020603050405020304" pitchFamily="18" charset="0"/>
              </a:rPr>
              <a:t>dự báo</a:t>
            </a:r>
            <a:r>
              <a:rPr lang="en-US" sz="1800">
                <a:effectLst/>
                <a:latin typeface="Times New Roman" panose="02020603050405020304" pitchFamily="18" charset="0"/>
                <a:ea typeface="Calibri" panose="020F0502020204030204" pitchFamily="34" charset="0"/>
                <a:cs typeface="Times New Roman" panose="02020603050405020304" pitchFamily="18" charset="0"/>
              </a:rPr>
              <a:t>, riêng mô hình Q-Learning sẽ được chọn và đưa vào dùng để </a:t>
            </a:r>
            <a:r>
              <a:rPr lang="en-US" sz="1800" b="1" i="1">
                <a:effectLst/>
                <a:latin typeface="Times New Roman" panose="02020603050405020304" pitchFamily="18" charset="0"/>
                <a:ea typeface="Calibri" panose="020F0502020204030204" pitchFamily="34" charset="0"/>
                <a:cs typeface="Times New Roman" panose="02020603050405020304" pitchFamily="18" charset="0"/>
              </a:rPr>
              <a:t>khuyến nghị</a:t>
            </a:r>
            <a:r>
              <a:rPr lang="en-US" sz="1800">
                <a:effectLst/>
                <a:latin typeface="Times New Roman" panose="02020603050405020304" pitchFamily="18" charset="0"/>
                <a:ea typeface="Calibri" panose="020F0502020204030204" pitchFamily="34" charset="0"/>
                <a:cs typeface="Times New Roman" panose="02020603050405020304" pitchFamily="18" charset="0"/>
              </a:rPr>
              <a:t>. Tất cả mô hình máy học được đưa vào PART 2 thư mục public.</a:t>
            </a:r>
          </a:p>
          <a:p>
            <a:pPr marL="342900" marR="0" lvl="0" indent="-342900" algn="just">
              <a:lnSpc>
                <a:spcPct val="150000"/>
              </a:lnSpc>
              <a:spcBef>
                <a:spcPts val="0"/>
              </a:spcBef>
              <a:spcAft>
                <a:spcPts val="0"/>
              </a:spcAft>
              <a:buFont typeface="Cambria" panose="02040503050406030204" pitchFamily="18" charset="0"/>
              <a:buChar char="-"/>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Triển khai Pharse 2</a:t>
            </a:r>
            <a:r>
              <a:rPr lang="en-US" sz="1800">
                <a:effectLst/>
                <a:latin typeface="Times New Roman" panose="02020603050405020304" pitchFamily="18" charset="0"/>
                <a:ea typeface="Calibri" panose="020F0502020204030204" pitchFamily="34" charset="0"/>
                <a:cs typeface="Times New Roman" panose="02020603050405020304" pitchFamily="18" charset="0"/>
              </a:rPr>
              <a:t>: Xây dựng các API clone dữ liệu từ Website Bitcoin, Ethereum về, Xây dựng các Controller, kiến trúc CSDL.</a:t>
            </a:r>
          </a:p>
          <a:p>
            <a:pPr marL="342900" marR="0" lvl="0" indent="-342900" algn="just">
              <a:lnSpc>
                <a:spcPct val="150000"/>
              </a:lnSpc>
              <a:spcBef>
                <a:spcPts val="0"/>
              </a:spcBef>
              <a:spcAft>
                <a:spcPts val="0"/>
              </a:spcAft>
              <a:buFont typeface="Cambria" panose="02040503050406030204" pitchFamily="18" charset="0"/>
              <a:buChar char="-"/>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Triển khai Pharse 3</a:t>
            </a:r>
            <a:r>
              <a:rPr lang="en-US" sz="1800">
                <a:effectLst/>
                <a:latin typeface="Times New Roman" panose="02020603050405020304" pitchFamily="18" charset="0"/>
                <a:ea typeface="Calibri" panose="020F0502020204030204" pitchFamily="34" charset="0"/>
                <a:cs typeface="Times New Roman" panose="02020603050405020304" pitchFamily="18" charset="0"/>
              </a:rPr>
              <a:t>:	Giai đoạn đưa API lên Clould Server  Linux, dùng cơ chế  CRON Schedule của hệ điều hành Linux  cho các hoạt động định thời chạy  các mô hình máy học    hoặc  lấy dữ liệu từ Web site Data Bitcoin/Ethereum.</a:t>
            </a:r>
          </a:p>
          <a:p>
            <a:pPr marL="342900" marR="0" lvl="0" indent="-342900" algn="just">
              <a:lnSpc>
                <a:spcPct val="150000"/>
              </a:lnSpc>
              <a:spcBef>
                <a:spcPts val="0"/>
              </a:spcBef>
              <a:spcAft>
                <a:spcPts val="0"/>
              </a:spcAft>
              <a:buFont typeface="Cambria" panose="02040503050406030204" pitchFamily="18" charset="0"/>
              <a:buChar char="-"/>
            </a:pPr>
            <a:r>
              <a:rPr lang="en-US" sz="1800" i="1">
                <a:effectLst/>
                <a:latin typeface="Times New Roman" panose="02020603050405020304" pitchFamily="18" charset="0"/>
                <a:ea typeface="Calibri" panose="020F0502020204030204" pitchFamily="34" charset="0"/>
                <a:cs typeface="Times New Roman" panose="02020603050405020304" pitchFamily="18" charset="0"/>
              </a:rPr>
              <a:t>Triển khai Pharse 4</a:t>
            </a:r>
            <a:r>
              <a:rPr lang="en-US" sz="1800">
                <a:effectLst/>
                <a:latin typeface="Times New Roman" panose="02020603050405020304" pitchFamily="18" charset="0"/>
                <a:ea typeface="Calibri" panose="020F0502020204030204" pitchFamily="34" charset="0"/>
                <a:cs typeface="Times New Roman" panose="02020603050405020304" pitchFamily="18" charset="0"/>
              </a:rPr>
              <a:t>: Xây dựng Website Client để người dùng có thể thấy giá trị dự báo, khuyến nghị mua bảng theo dạng bảng hoặc dạng đồ thị.</a:t>
            </a:r>
          </a:p>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05521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êu đề Bản chiếu" type="title">
  <p:cSld name="TITL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30"/>
          <p:cNvSpPr txBox="1">
            <a:spLocks noGrp="1"/>
          </p:cNvSpPr>
          <p:nvPr>
            <p:ph type="ctrTitle"/>
          </p:nvPr>
        </p:nvSpPr>
        <p:spPr>
          <a:xfrm>
            <a:off x="1132167" y="2620189"/>
            <a:ext cx="7308806" cy="1233334"/>
          </a:xfrm>
          <a:prstGeom prst="rect">
            <a:avLst/>
          </a:prstGeom>
          <a:noFill/>
          <a:ln>
            <a:noFill/>
          </a:ln>
        </p:spPr>
        <p:txBody>
          <a:bodyPr spcFirstLastPara="1" wrap="square" lIns="91425" tIns="45700" rIns="91425" bIns="45700" anchor="ctr" anchorCtr="0">
            <a:normAutofit/>
          </a:bodyPr>
          <a:lstStyle>
            <a:lvl1pPr lvl="0" algn="ctr">
              <a:lnSpc>
                <a:spcPct val="85000"/>
              </a:lnSpc>
              <a:spcBef>
                <a:spcPts val="0"/>
              </a:spcBef>
              <a:spcAft>
                <a:spcPts val="0"/>
              </a:spcAft>
              <a:buClr>
                <a:schemeClr val="accent1"/>
              </a:buClr>
              <a:buSzPts val="4500"/>
              <a:buFont typeface="Arial"/>
              <a:buNone/>
              <a:defRPr sz="4500" b="1">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0"/>
          <p:cNvSpPr txBox="1">
            <a:spLocks noGrp="1"/>
          </p:cNvSpPr>
          <p:nvPr>
            <p:ph type="subTitle" idx="1"/>
          </p:nvPr>
        </p:nvSpPr>
        <p:spPr>
          <a:xfrm>
            <a:off x="1132167" y="4004342"/>
            <a:ext cx="7308806" cy="564273"/>
          </a:xfrm>
          <a:prstGeom prst="rect">
            <a:avLst/>
          </a:prstGeom>
          <a:noFill/>
          <a:ln>
            <a:noFill/>
          </a:ln>
        </p:spPr>
        <p:txBody>
          <a:bodyPr spcFirstLastPara="1" wrap="square" lIns="91425" tIns="45700" rIns="91425" bIns="45700" anchor="t" anchorCtr="0">
            <a:noAutofit/>
          </a:bodyPr>
          <a:lstStyle>
            <a:lvl1pPr lvl="0" algn="r">
              <a:lnSpc>
                <a:spcPct val="90000"/>
              </a:lnSpc>
              <a:spcBef>
                <a:spcPts val="900"/>
              </a:spcBef>
              <a:spcAft>
                <a:spcPts val="0"/>
              </a:spcAft>
              <a:buSzPts val="2400"/>
              <a:buNone/>
              <a:defRPr sz="2400" cap="none">
                <a:solidFill>
                  <a:schemeClr val="dk2"/>
                </a:solidFill>
                <a:latin typeface="Arial"/>
                <a:ea typeface="Arial"/>
                <a:cs typeface="Arial"/>
                <a:sym typeface="Arial"/>
              </a:defRPr>
            </a:lvl1pPr>
            <a:lvl2pPr lvl="1" algn="ctr">
              <a:lnSpc>
                <a:spcPct val="90000"/>
              </a:lnSpc>
              <a:spcBef>
                <a:spcPts val="150"/>
              </a:spcBef>
              <a:spcAft>
                <a:spcPts val="0"/>
              </a:spcAft>
              <a:buSzPts val="1800"/>
              <a:buNone/>
              <a:defRPr sz="1800"/>
            </a:lvl2pPr>
            <a:lvl3pPr lvl="2" algn="ctr">
              <a:lnSpc>
                <a:spcPct val="90000"/>
              </a:lnSpc>
              <a:spcBef>
                <a:spcPts val="300"/>
              </a:spcBef>
              <a:spcAft>
                <a:spcPts val="0"/>
              </a:spcAft>
              <a:buSzPts val="1800"/>
              <a:buNone/>
              <a:defRPr sz="1800"/>
            </a:lvl3pPr>
            <a:lvl4pPr lvl="3" algn="ctr">
              <a:lnSpc>
                <a:spcPct val="90000"/>
              </a:lnSpc>
              <a:spcBef>
                <a:spcPts val="300"/>
              </a:spcBef>
              <a:spcAft>
                <a:spcPts val="0"/>
              </a:spcAft>
              <a:buSzPts val="1500"/>
              <a:buNone/>
              <a:defRPr sz="1500"/>
            </a:lvl4pPr>
            <a:lvl5pPr lvl="4" algn="ctr">
              <a:lnSpc>
                <a:spcPct val="90000"/>
              </a:lnSpc>
              <a:spcBef>
                <a:spcPts val="300"/>
              </a:spcBef>
              <a:spcAft>
                <a:spcPts val="0"/>
              </a:spcAft>
              <a:buSzPts val="1500"/>
              <a:buNone/>
              <a:defRPr sz="1500"/>
            </a:lvl5pPr>
            <a:lvl6pPr lvl="5" algn="ctr">
              <a:lnSpc>
                <a:spcPct val="90000"/>
              </a:lnSpc>
              <a:spcBef>
                <a:spcPts val="300"/>
              </a:spcBef>
              <a:spcAft>
                <a:spcPts val="0"/>
              </a:spcAft>
              <a:buSzPts val="1500"/>
              <a:buNone/>
              <a:defRPr sz="1500"/>
            </a:lvl6pPr>
            <a:lvl7pPr lvl="6" algn="ctr">
              <a:lnSpc>
                <a:spcPct val="90000"/>
              </a:lnSpc>
              <a:spcBef>
                <a:spcPts val="300"/>
              </a:spcBef>
              <a:spcAft>
                <a:spcPts val="0"/>
              </a:spcAft>
              <a:buSzPts val="1500"/>
              <a:buNone/>
              <a:defRPr sz="1500"/>
            </a:lvl7pPr>
            <a:lvl8pPr lvl="7" algn="ctr">
              <a:lnSpc>
                <a:spcPct val="90000"/>
              </a:lnSpc>
              <a:spcBef>
                <a:spcPts val="300"/>
              </a:spcBef>
              <a:spcAft>
                <a:spcPts val="0"/>
              </a:spcAft>
              <a:buSzPts val="1500"/>
              <a:buNone/>
              <a:defRPr sz="1500"/>
            </a:lvl8pPr>
            <a:lvl9pPr lvl="8" algn="ctr">
              <a:lnSpc>
                <a:spcPct val="90000"/>
              </a:lnSpc>
              <a:spcBef>
                <a:spcPts val="300"/>
              </a:spcBef>
              <a:spcAft>
                <a:spcPts val="300"/>
              </a:spcAft>
              <a:buSzPts val="1500"/>
              <a:buNone/>
              <a:defRPr sz="1500"/>
            </a:lvl9pPr>
          </a:lstStyle>
          <a:p>
            <a:endParaRPr/>
          </a:p>
        </p:txBody>
      </p:sp>
      <p:sp>
        <p:nvSpPr>
          <p:cNvPr id="21" name="Google Shape;21;p30"/>
          <p:cNvSpPr txBox="1">
            <a:spLocks noGrp="1"/>
          </p:cNvSpPr>
          <p:nvPr>
            <p:ph type="dt" idx="10"/>
          </p:nvPr>
        </p:nvSpPr>
        <p:spPr>
          <a:xfrm>
            <a:off x="94897" y="6459787"/>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05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0"/>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825" b="1">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0"/>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b="0" i="0" u="none" strike="noStrike" cap="none">
                <a:solidFill>
                  <a:schemeClr val="dk1"/>
                </a:solidFill>
                <a:latin typeface="Arial"/>
                <a:ea typeface="Arial"/>
                <a:cs typeface="Arial"/>
                <a:sym typeface="Arial"/>
              </a:defRPr>
            </a:lvl1pPr>
            <a:lvl2pPr marL="0" lvl="1" indent="0" algn="r">
              <a:spcBef>
                <a:spcPts val="0"/>
              </a:spcBef>
              <a:buNone/>
              <a:defRPr sz="1050" b="0" i="0" u="none" strike="noStrike" cap="none">
                <a:solidFill>
                  <a:schemeClr val="dk1"/>
                </a:solidFill>
                <a:latin typeface="Arial"/>
                <a:ea typeface="Arial"/>
                <a:cs typeface="Arial"/>
                <a:sym typeface="Arial"/>
              </a:defRPr>
            </a:lvl2pPr>
            <a:lvl3pPr marL="0" lvl="2" indent="0" algn="r">
              <a:spcBef>
                <a:spcPts val="0"/>
              </a:spcBef>
              <a:buNone/>
              <a:defRPr sz="1050" b="0" i="0" u="none" strike="noStrike" cap="none">
                <a:solidFill>
                  <a:schemeClr val="dk1"/>
                </a:solidFill>
                <a:latin typeface="Arial"/>
                <a:ea typeface="Arial"/>
                <a:cs typeface="Arial"/>
                <a:sym typeface="Arial"/>
              </a:defRPr>
            </a:lvl3pPr>
            <a:lvl4pPr marL="0" lvl="3" indent="0" algn="r">
              <a:spcBef>
                <a:spcPts val="0"/>
              </a:spcBef>
              <a:buNone/>
              <a:defRPr sz="1050" b="0" i="0" u="none" strike="noStrike" cap="none">
                <a:solidFill>
                  <a:schemeClr val="dk1"/>
                </a:solidFill>
                <a:latin typeface="Arial"/>
                <a:ea typeface="Arial"/>
                <a:cs typeface="Arial"/>
                <a:sym typeface="Arial"/>
              </a:defRPr>
            </a:lvl4pPr>
            <a:lvl5pPr marL="0" lvl="4" indent="0" algn="r">
              <a:spcBef>
                <a:spcPts val="0"/>
              </a:spcBef>
              <a:buNone/>
              <a:defRPr sz="1050" b="0" i="0" u="none" strike="noStrike" cap="none">
                <a:solidFill>
                  <a:schemeClr val="dk1"/>
                </a:solidFill>
                <a:latin typeface="Arial"/>
                <a:ea typeface="Arial"/>
                <a:cs typeface="Arial"/>
                <a:sym typeface="Arial"/>
              </a:defRPr>
            </a:lvl5pPr>
            <a:lvl6pPr marL="0" lvl="5" indent="0" algn="r">
              <a:spcBef>
                <a:spcPts val="0"/>
              </a:spcBef>
              <a:buNone/>
              <a:defRPr sz="1050" b="0" i="0" u="none" strike="noStrike" cap="none">
                <a:solidFill>
                  <a:schemeClr val="dk1"/>
                </a:solidFill>
                <a:latin typeface="Arial"/>
                <a:ea typeface="Arial"/>
                <a:cs typeface="Arial"/>
                <a:sym typeface="Arial"/>
              </a:defRPr>
            </a:lvl6pPr>
            <a:lvl7pPr marL="0" lvl="6" indent="0" algn="r">
              <a:spcBef>
                <a:spcPts val="0"/>
              </a:spcBef>
              <a:buNone/>
              <a:defRPr sz="1050" b="0" i="0" u="none" strike="noStrike" cap="none">
                <a:solidFill>
                  <a:schemeClr val="dk1"/>
                </a:solidFill>
                <a:latin typeface="Arial"/>
                <a:ea typeface="Arial"/>
                <a:cs typeface="Arial"/>
                <a:sym typeface="Arial"/>
              </a:defRPr>
            </a:lvl7pPr>
            <a:lvl8pPr marL="0" lvl="7" indent="0" algn="r">
              <a:spcBef>
                <a:spcPts val="0"/>
              </a:spcBef>
              <a:buNone/>
              <a:defRPr sz="1050" b="0" i="0" u="none" strike="noStrike" cap="none">
                <a:solidFill>
                  <a:schemeClr val="dk1"/>
                </a:solidFill>
                <a:latin typeface="Arial"/>
                <a:ea typeface="Arial"/>
                <a:cs typeface="Arial"/>
                <a:sym typeface="Arial"/>
              </a:defRPr>
            </a:lvl8pPr>
            <a:lvl9pPr marL="0" lvl="8" indent="0" algn="r">
              <a:spcBef>
                <a:spcPts val="0"/>
              </a:spcBef>
              <a:buNone/>
              <a:defRPr sz="105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30"/>
          <p:cNvPicPr preferRelativeResize="0"/>
          <p:nvPr/>
        </p:nvPicPr>
        <p:blipFill rotWithShape="1">
          <a:blip r:embed="rId3">
            <a:alphaModFix/>
          </a:blip>
          <a:srcRect/>
          <a:stretch/>
        </p:blipFill>
        <p:spPr>
          <a:xfrm>
            <a:off x="7352264" y="284323"/>
            <a:ext cx="1490476" cy="12333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êu đề và Văn bản Dọc" type="vertTx">
  <p:cSld name="VERTICAL_TEXT">
    <p:spTree>
      <p:nvGrpSpPr>
        <p:cNvPr id="1" name="Shape 85"/>
        <p:cNvGrpSpPr/>
        <p:nvPr/>
      </p:nvGrpSpPr>
      <p:grpSpPr>
        <a:xfrm>
          <a:off x="0" y="0"/>
          <a:ext cx="0" cy="0"/>
          <a:chOff x="0" y="0"/>
          <a:chExt cx="0" cy="0"/>
        </a:xfrm>
      </p:grpSpPr>
      <p:sp>
        <p:nvSpPr>
          <p:cNvPr id="86" name="Google Shape;86;p39"/>
          <p:cNvSpPr txBox="1">
            <a:spLocks noGrp="1"/>
          </p:cNvSpPr>
          <p:nvPr>
            <p:ph type="title"/>
          </p:nvPr>
        </p:nvSpPr>
        <p:spPr>
          <a:xfrm>
            <a:off x="204186" y="923282"/>
            <a:ext cx="8273989" cy="81456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9"/>
          <p:cNvSpPr txBox="1">
            <a:spLocks noGrp="1"/>
          </p:cNvSpPr>
          <p:nvPr>
            <p:ph type="body" idx="1"/>
          </p:nvPr>
        </p:nvSpPr>
        <p:spPr>
          <a:xfrm rot="5400000">
            <a:off x="2023222" y="64871"/>
            <a:ext cx="4023360" cy="7661431"/>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88" name="Google Shape;88;p39"/>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9"/>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9"/>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êu đề Dọc và Văn bản" type="vertTitleAndTx">
  <p:cSld name="VERTICAL_TITLE_AND_VERTICAL_TEXT">
    <p:spTree>
      <p:nvGrpSpPr>
        <p:cNvPr id="1" name="Shape 91"/>
        <p:cNvGrpSpPr/>
        <p:nvPr/>
      </p:nvGrpSpPr>
      <p:grpSpPr>
        <a:xfrm>
          <a:off x="0" y="0"/>
          <a:ext cx="0" cy="0"/>
          <a:chOff x="0" y="0"/>
          <a:chExt cx="0" cy="0"/>
        </a:xfrm>
      </p:grpSpPr>
      <p:sp>
        <p:nvSpPr>
          <p:cNvPr id="92" name="Google Shape;92;p40"/>
          <p:cNvSpPr/>
          <p:nvPr/>
        </p:nvSpPr>
        <p:spPr>
          <a:xfrm>
            <a:off x="2383"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0"/>
          <p:cNvSpPr/>
          <p:nvPr/>
        </p:nvSpPr>
        <p:spPr>
          <a:xfrm>
            <a:off x="13"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0"/>
          <p:cNvSpPr txBox="1">
            <a:spLocks noGrp="1"/>
          </p:cNvSpPr>
          <p:nvPr>
            <p:ph type="title"/>
          </p:nvPr>
        </p:nvSpPr>
        <p:spPr>
          <a:xfrm rot="5400000">
            <a:off x="4650803" y="2307654"/>
            <a:ext cx="5757421" cy="197167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40"/>
          <p:cNvSpPr txBox="1">
            <a:spLocks noGrp="1"/>
          </p:cNvSpPr>
          <p:nvPr>
            <p:ph type="body" idx="1"/>
          </p:nvPr>
        </p:nvSpPr>
        <p:spPr>
          <a:xfrm rot="5400000">
            <a:off x="650304" y="393126"/>
            <a:ext cx="5757420" cy="5800725"/>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96" name="Google Shape;96;p40"/>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40"/>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40"/>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êu đề và Nội dung" type="obj">
  <p:cSld name="OBJECT">
    <p:spTree>
      <p:nvGrpSpPr>
        <p:cNvPr id="1" name="Shape 25"/>
        <p:cNvGrpSpPr/>
        <p:nvPr/>
      </p:nvGrpSpPr>
      <p:grpSpPr>
        <a:xfrm>
          <a:off x="0" y="0"/>
          <a:ext cx="0" cy="0"/>
          <a:chOff x="0" y="0"/>
          <a:chExt cx="0" cy="0"/>
        </a:xfrm>
      </p:grpSpPr>
      <p:sp>
        <p:nvSpPr>
          <p:cNvPr id="26" name="Google Shape;26;p31"/>
          <p:cNvSpPr txBox="1">
            <a:spLocks noGrp="1"/>
          </p:cNvSpPr>
          <p:nvPr>
            <p:ph type="title"/>
          </p:nvPr>
        </p:nvSpPr>
        <p:spPr>
          <a:xfrm>
            <a:off x="204186" y="923282"/>
            <a:ext cx="8273989" cy="81456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1"/>
          <p:cNvSpPr txBox="1">
            <a:spLocks noGrp="1"/>
          </p:cNvSpPr>
          <p:nvPr>
            <p:ph type="body" idx="1"/>
          </p:nvPr>
        </p:nvSpPr>
        <p:spPr>
          <a:xfrm>
            <a:off x="204186" y="1883906"/>
            <a:ext cx="7661431"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28" name="Google Shape;28;p31"/>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1"/>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1"/>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Đầu trang của Phần" type="secHead">
  <p:cSld name="SECTION_HEADER">
    <p:spTree>
      <p:nvGrpSpPr>
        <p:cNvPr id="1" name="Shape 31"/>
        <p:cNvGrpSpPr/>
        <p:nvPr/>
      </p:nvGrpSpPr>
      <p:grpSpPr>
        <a:xfrm>
          <a:off x="0" y="0"/>
          <a:ext cx="0" cy="0"/>
          <a:chOff x="0" y="0"/>
          <a:chExt cx="0" cy="0"/>
        </a:xfrm>
      </p:grpSpPr>
      <p:sp>
        <p:nvSpPr>
          <p:cNvPr id="32" name="Google Shape;32;p32"/>
          <p:cNvSpPr/>
          <p:nvPr/>
        </p:nvSpPr>
        <p:spPr>
          <a:xfrm>
            <a:off x="2383"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2"/>
          <p:cNvSpPr/>
          <p:nvPr/>
        </p:nvSpPr>
        <p:spPr>
          <a:xfrm>
            <a:off x="13"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2"/>
          <p:cNvSpPr txBox="1">
            <a:spLocks noGrp="1"/>
          </p:cNvSpPr>
          <p:nvPr>
            <p:ph type="title"/>
          </p:nvPr>
        </p:nvSpPr>
        <p:spPr>
          <a:xfrm>
            <a:off x="822960" y="758952"/>
            <a:ext cx="75438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6000"/>
              <a:buFont typeface="Arial"/>
              <a:buNone/>
              <a:defRPr sz="6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2"/>
          <p:cNvSpPr txBox="1">
            <a:spLocks noGrp="1"/>
          </p:cNvSpPr>
          <p:nvPr>
            <p:ph type="body" idx="1"/>
          </p:nvPr>
        </p:nvSpPr>
        <p:spPr>
          <a:xfrm>
            <a:off x="822960" y="4453128"/>
            <a:ext cx="75438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800"/>
              <a:buNone/>
              <a:defRPr sz="1800" cap="none">
                <a:solidFill>
                  <a:schemeClr val="dk2"/>
                </a:solidFill>
                <a:latin typeface="Arial"/>
                <a:ea typeface="Arial"/>
                <a:cs typeface="Arial"/>
                <a:sym typeface="Arial"/>
              </a:defRPr>
            </a:lvl1pPr>
            <a:lvl2pPr marL="914400" lvl="1" indent="-228600" algn="l">
              <a:lnSpc>
                <a:spcPct val="90000"/>
              </a:lnSpc>
              <a:spcBef>
                <a:spcPts val="150"/>
              </a:spcBef>
              <a:spcAft>
                <a:spcPts val="0"/>
              </a:spcAft>
              <a:buSzPts val="1350"/>
              <a:buNone/>
              <a:defRPr sz="1350">
                <a:solidFill>
                  <a:srgbClr val="888888"/>
                </a:solidFill>
              </a:defRPr>
            </a:lvl2pPr>
            <a:lvl3pPr marL="1371600" lvl="2" indent="-228600" algn="l">
              <a:lnSpc>
                <a:spcPct val="90000"/>
              </a:lnSpc>
              <a:spcBef>
                <a:spcPts val="300"/>
              </a:spcBef>
              <a:spcAft>
                <a:spcPts val="0"/>
              </a:spcAft>
              <a:buSzPts val="1200"/>
              <a:buNone/>
              <a:defRPr sz="1200">
                <a:solidFill>
                  <a:srgbClr val="888888"/>
                </a:solidFill>
              </a:defRPr>
            </a:lvl3pPr>
            <a:lvl4pPr marL="1828800" lvl="3" indent="-228600" algn="l">
              <a:lnSpc>
                <a:spcPct val="90000"/>
              </a:lnSpc>
              <a:spcBef>
                <a:spcPts val="300"/>
              </a:spcBef>
              <a:spcAft>
                <a:spcPts val="0"/>
              </a:spcAft>
              <a:buSzPts val="1050"/>
              <a:buNone/>
              <a:defRPr sz="1050">
                <a:solidFill>
                  <a:srgbClr val="888888"/>
                </a:solidFill>
              </a:defRPr>
            </a:lvl4pPr>
            <a:lvl5pPr marL="2286000" lvl="4" indent="-228600" algn="l">
              <a:lnSpc>
                <a:spcPct val="90000"/>
              </a:lnSpc>
              <a:spcBef>
                <a:spcPts val="300"/>
              </a:spcBef>
              <a:spcAft>
                <a:spcPts val="0"/>
              </a:spcAft>
              <a:buSzPts val="1050"/>
              <a:buNone/>
              <a:defRPr sz="1050">
                <a:solidFill>
                  <a:srgbClr val="888888"/>
                </a:solidFill>
              </a:defRPr>
            </a:lvl5pPr>
            <a:lvl6pPr marL="2743200" lvl="5" indent="-228600" algn="l">
              <a:lnSpc>
                <a:spcPct val="90000"/>
              </a:lnSpc>
              <a:spcBef>
                <a:spcPts val="300"/>
              </a:spcBef>
              <a:spcAft>
                <a:spcPts val="0"/>
              </a:spcAft>
              <a:buSzPts val="1050"/>
              <a:buNone/>
              <a:defRPr sz="1050">
                <a:solidFill>
                  <a:srgbClr val="888888"/>
                </a:solidFill>
              </a:defRPr>
            </a:lvl6pPr>
            <a:lvl7pPr marL="3200400" lvl="6" indent="-228600" algn="l">
              <a:lnSpc>
                <a:spcPct val="90000"/>
              </a:lnSpc>
              <a:spcBef>
                <a:spcPts val="300"/>
              </a:spcBef>
              <a:spcAft>
                <a:spcPts val="0"/>
              </a:spcAft>
              <a:buSzPts val="1050"/>
              <a:buNone/>
              <a:defRPr sz="1050">
                <a:solidFill>
                  <a:srgbClr val="888888"/>
                </a:solidFill>
              </a:defRPr>
            </a:lvl7pPr>
            <a:lvl8pPr marL="3657600" lvl="7" indent="-228600" algn="l">
              <a:lnSpc>
                <a:spcPct val="90000"/>
              </a:lnSpc>
              <a:spcBef>
                <a:spcPts val="300"/>
              </a:spcBef>
              <a:spcAft>
                <a:spcPts val="0"/>
              </a:spcAft>
              <a:buSzPts val="1050"/>
              <a:buNone/>
              <a:defRPr sz="1050">
                <a:solidFill>
                  <a:srgbClr val="888888"/>
                </a:solidFill>
              </a:defRPr>
            </a:lvl8pPr>
            <a:lvl9pPr marL="4114800" lvl="8" indent="-228600" algn="l">
              <a:lnSpc>
                <a:spcPct val="90000"/>
              </a:lnSpc>
              <a:spcBef>
                <a:spcPts val="300"/>
              </a:spcBef>
              <a:spcAft>
                <a:spcPts val="300"/>
              </a:spcAft>
              <a:buSzPts val="1050"/>
              <a:buNone/>
              <a:defRPr sz="1050">
                <a:solidFill>
                  <a:srgbClr val="888888"/>
                </a:solidFill>
              </a:defRPr>
            </a:lvl9pPr>
          </a:lstStyle>
          <a:p>
            <a:endParaRPr/>
          </a:p>
        </p:txBody>
      </p:sp>
      <p:sp>
        <p:nvSpPr>
          <p:cNvPr id="36" name="Google Shape;36;p32"/>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2"/>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2"/>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9" name="Google Shape;39;p32"/>
          <p:cNvCxnSpPr/>
          <p:nvPr/>
        </p:nvCxnSpPr>
        <p:spPr>
          <a:xfrm>
            <a:off x="905744" y="4343400"/>
            <a:ext cx="740664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ai Nội dung" type="twoObj">
  <p:cSld name="TWO_OBJECTS">
    <p:spTree>
      <p:nvGrpSpPr>
        <p:cNvPr id="1" name="Shape 40"/>
        <p:cNvGrpSpPr/>
        <p:nvPr/>
      </p:nvGrpSpPr>
      <p:grpSpPr>
        <a:xfrm>
          <a:off x="0" y="0"/>
          <a:ext cx="0" cy="0"/>
          <a:chOff x="0" y="0"/>
          <a:chExt cx="0" cy="0"/>
        </a:xfrm>
      </p:grpSpPr>
      <p:sp>
        <p:nvSpPr>
          <p:cNvPr id="41" name="Google Shape;41;p33"/>
          <p:cNvSpPr txBox="1">
            <a:spLocks noGrp="1"/>
          </p:cNvSpPr>
          <p:nvPr>
            <p:ph type="title"/>
          </p:nvPr>
        </p:nvSpPr>
        <p:spPr>
          <a:xfrm>
            <a:off x="822960" y="988905"/>
            <a:ext cx="7543800" cy="748456"/>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3"/>
          <p:cNvSpPr txBox="1">
            <a:spLocks noGrp="1"/>
          </p:cNvSpPr>
          <p:nvPr>
            <p:ph type="body" idx="1"/>
          </p:nvPr>
        </p:nvSpPr>
        <p:spPr>
          <a:xfrm>
            <a:off x="822960" y="1845734"/>
            <a:ext cx="370332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43" name="Google Shape;43;p33"/>
          <p:cNvSpPr txBox="1">
            <a:spLocks noGrp="1"/>
          </p:cNvSpPr>
          <p:nvPr>
            <p:ph type="body" idx="2"/>
          </p:nvPr>
        </p:nvSpPr>
        <p:spPr>
          <a:xfrm>
            <a:off x="4663440" y="1845738"/>
            <a:ext cx="370332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44" name="Google Shape;44;p33"/>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3"/>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33"/>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ép so sánh" type="twoTxTwoObj">
  <p:cSld name="TWO_OBJECTS_WITH_TEXT">
    <p:spTree>
      <p:nvGrpSpPr>
        <p:cNvPr id="1" name="Shape 47"/>
        <p:cNvGrpSpPr/>
        <p:nvPr/>
      </p:nvGrpSpPr>
      <p:grpSpPr>
        <a:xfrm>
          <a:off x="0" y="0"/>
          <a:ext cx="0" cy="0"/>
          <a:chOff x="0" y="0"/>
          <a:chExt cx="0" cy="0"/>
        </a:xfrm>
      </p:grpSpPr>
      <p:sp>
        <p:nvSpPr>
          <p:cNvPr id="48" name="Google Shape;48;p34"/>
          <p:cNvSpPr txBox="1">
            <a:spLocks noGrp="1"/>
          </p:cNvSpPr>
          <p:nvPr>
            <p:ph type="title"/>
          </p:nvPr>
        </p:nvSpPr>
        <p:spPr>
          <a:xfrm>
            <a:off x="822960" y="286606"/>
            <a:ext cx="7543800" cy="1450757"/>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4"/>
          <p:cNvSpPr txBox="1">
            <a:spLocks noGrp="1"/>
          </p:cNvSpPr>
          <p:nvPr>
            <p:ph type="body" idx="1"/>
          </p:nvPr>
        </p:nvSpPr>
        <p:spPr>
          <a:xfrm>
            <a:off x="82296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50" name="Google Shape;50;p34"/>
          <p:cNvSpPr txBox="1">
            <a:spLocks noGrp="1"/>
          </p:cNvSpPr>
          <p:nvPr>
            <p:ph type="body" idx="2"/>
          </p:nvPr>
        </p:nvSpPr>
        <p:spPr>
          <a:xfrm>
            <a:off x="82296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1" name="Google Shape;51;p34"/>
          <p:cNvSpPr txBox="1">
            <a:spLocks noGrp="1"/>
          </p:cNvSpPr>
          <p:nvPr>
            <p:ph type="body" idx="3"/>
          </p:nvPr>
        </p:nvSpPr>
        <p:spPr>
          <a:xfrm>
            <a:off x="4663440" y="1846052"/>
            <a:ext cx="370332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900"/>
              </a:spcBef>
              <a:spcAft>
                <a:spcPts val="0"/>
              </a:spcAft>
              <a:buSzPts val="1500"/>
              <a:buNone/>
              <a:defRPr sz="1500" b="0" cap="none">
                <a:solidFill>
                  <a:schemeClr val="dk2"/>
                </a:solidFill>
              </a:defRPr>
            </a:lvl1pPr>
            <a:lvl2pPr marL="914400" lvl="1" indent="-228600" algn="l">
              <a:lnSpc>
                <a:spcPct val="90000"/>
              </a:lnSpc>
              <a:spcBef>
                <a:spcPts val="150"/>
              </a:spcBef>
              <a:spcAft>
                <a:spcPts val="0"/>
              </a:spcAft>
              <a:buSzPts val="1500"/>
              <a:buNone/>
              <a:defRPr sz="1500" b="1"/>
            </a:lvl2pPr>
            <a:lvl3pPr marL="1371600" lvl="2" indent="-228600" algn="l">
              <a:lnSpc>
                <a:spcPct val="90000"/>
              </a:lnSpc>
              <a:spcBef>
                <a:spcPts val="300"/>
              </a:spcBef>
              <a:spcAft>
                <a:spcPts val="0"/>
              </a:spcAft>
              <a:buSzPts val="1350"/>
              <a:buNone/>
              <a:defRPr sz="1350" b="1"/>
            </a:lvl3pPr>
            <a:lvl4pPr marL="1828800" lvl="3" indent="-228600" algn="l">
              <a:lnSpc>
                <a:spcPct val="90000"/>
              </a:lnSpc>
              <a:spcBef>
                <a:spcPts val="300"/>
              </a:spcBef>
              <a:spcAft>
                <a:spcPts val="0"/>
              </a:spcAft>
              <a:buSzPts val="1200"/>
              <a:buNone/>
              <a:defRPr sz="1200" b="1"/>
            </a:lvl4pPr>
            <a:lvl5pPr marL="2286000" lvl="4" indent="-228600" algn="l">
              <a:lnSpc>
                <a:spcPct val="90000"/>
              </a:lnSpc>
              <a:spcBef>
                <a:spcPts val="300"/>
              </a:spcBef>
              <a:spcAft>
                <a:spcPts val="0"/>
              </a:spcAft>
              <a:buSzPts val="1200"/>
              <a:buNone/>
              <a:defRPr sz="1200" b="1"/>
            </a:lvl5pPr>
            <a:lvl6pPr marL="2743200" lvl="5" indent="-228600" algn="l">
              <a:lnSpc>
                <a:spcPct val="90000"/>
              </a:lnSpc>
              <a:spcBef>
                <a:spcPts val="300"/>
              </a:spcBef>
              <a:spcAft>
                <a:spcPts val="0"/>
              </a:spcAft>
              <a:buSzPts val="1200"/>
              <a:buNone/>
              <a:defRPr sz="1200" b="1"/>
            </a:lvl6pPr>
            <a:lvl7pPr marL="3200400" lvl="6" indent="-228600" algn="l">
              <a:lnSpc>
                <a:spcPct val="90000"/>
              </a:lnSpc>
              <a:spcBef>
                <a:spcPts val="300"/>
              </a:spcBef>
              <a:spcAft>
                <a:spcPts val="0"/>
              </a:spcAft>
              <a:buSzPts val="1200"/>
              <a:buNone/>
              <a:defRPr sz="1200" b="1"/>
            </a:lvl7pPr>
            <a:lvl8pPr marL="3657600" lvl="7" indent="-228600" algn="l">
              <a:lnSpc>
                <a:spcPct val="90000"/>
              </a:lnSpc>
              <a:spcBef>
                <a:spcPts val="300"/>
              </a:spcBef>
              <a:spcAft>
                <a:spcPts val="0"/>
              </a:spcAft>
              <a:buSzPts val="1200"/>
              <a:buNone/>
              <a:defRPr sz="1200" b="1"/>
            </a:lvl8pPr>
            <a:lvl9pPr marL="4114800" lvl="8" indent="-228600" algn="l">
              <a:lnSpc>
                <a:spcPct val="90000"/>
              </a:lnSpc>
              <a:spcBef>
                <a:spcPts val="300"/>
              </a:spcBef>
              <a:spcAft>
                <a:spcPts val="300"/>
              </a:spcAft>
              <a:buSzPts val="1200"/>
              <a:buNone/>
              <a:defRPr sz="1200" b="1"/>
            </a:lvl9pPr>
          </a:lstStyle>
          <a:p>
            <a:endParaRPr/>
          </a:p>
        </p:txBody>
      </p:sp>
      <p:sp>
        <p:nvSpPr>
          <p:cNvPr id="52" name="Google Shape;52;p34"/>
          <p:cNvSpPr txBox="1">
            <a:spLocks noGrp="1"/>
          </p:cNvSpPr>
          <p:nvPr>
            <p:ph type="body" idx="4"/>
          </p:nvPr>
        </p:nvSpPr>
        <p:spPr>
          <a:xfrm>
            <a:off x="4663440" y="2582334"/>
            <a:ext cx="370332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53" name="Google Shape;53;p34"/>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4"/>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34"/>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ỉ Tiêu đề" type="titleOnly">
  <p:cSld name="TITLE_ONLY">
    <p:spTree>
      <p:nvGrpSpPr>
        <p:cNvPr id="1" name="Shape 56"/>
        <p:cNvGrpSpPr/>
        <p:nvPr/>
      </p:nvGrpSpPr>
      <p:grpSpPr>
        <a:xfrm>
          <a:off x="0" y="0"/>
          <a:ext cx="0" cy="0"/>
          <a:chOff x="0" y="0"/>
          <a:chExt cx="0" cy="0"/>
        </a:xfrm>
      </p:grpSpPr>
      <p:sp>
        <p:nvSpPr>
          <p:cNvPr id="57" name="Google Shape;57;p35"/>
          <p:cNvSpPr txBox="1">
            <a:spLocks noGrp="1"/>
          </p:cNvSpPr>
          <p:nvPr>
            <p:ph type="title"/>
          </p:nvPr>
        </p:nvSpPr>
        <p:spPr>
          <a:xfrm>
            <a:off x="204186" y="923282"/>
            <a:ext cx="8273989" cy="814565"/>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35"/>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5"/>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5"/>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rống" type="blank">
  <p:cSld name="BLANK">
    <p:spTree>
      <p:nvGrpSpPr>
        <p:cNvPr id="1" name="Shape 61"/>
        <p:cNvGrpSpPr/>
        <p:nvPr/>
      </p:nvGrpSpPr>
      <p:grpSpPr>
        <a:xfrm>
          <a:off x="0" y="0"/>
          <a:ext cx="0" cy="0"/>
          <a:chOff x="0" y="0"/>
          <a:chExt cx="0" cy="0"/>
        </a:xfrm>
      </p:grpSpPr>
      <p:sp>
        <p:nvSpPr>
          <p:cNvPr id="62" name="Google Shape;62;p36"/>
          <p:cNvSpPr/>
          <p:nvPr/>
        </p:nvSpPr>
        <p:spPr>
          <a:xfrm>
            <a:off x="2383" y="6400800"/>
            <a:ext cx="9141619"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6"/>
          <p:cNvSpPr/>
          <p:nvPr/>
        </p:nvSpPr>
        <p:spPr>
          <a:xfrm>
            <a:off x="13" y="633431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6"/>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6"/>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6"/>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ội dung với Chú thích" type="objTx">
  <p:cSld name="OBJECT_WITH_CAPTION_TEXT">
    <p:spTree>
      <p:nvGrpSpPr>
        <p:cNvPr id="1" name="Shape 67"/>
        <p:cNvGrpSpPr/>
        <p:nvPr/>
      </p:nvGrpSpPr>
      <p:grpSpPr>
        <a:xfrm>
          <a:off x="0" y="0"/>
          <a:ext cx="0" cy="0"/>
          <a:chOff x="0" y="0"/>
          <a:chExt cx="0" cy="0"/>
        </a:xfrm>
      </p:grpSpPr>
      <p:sp>
        <p:nvSpPr>
          <p:cNvPr id="68" name="Google Shape;68;p37"/>
          <p:cNvSpPr/>
          <p:nvPr/>
        </p:nvSpPr>
        <p:spPr>
          <a:xfrm>
            <a:off x="14" y="0"/>
            <a:ext cx="3038093"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7"/>
          <p:cNvSpPr/>
          <p:nvPr/>
        </p:nvSpPr>
        <p:spPr>
          <a:xfrm>
            <a:off x="3030053" y="0"/>
            <a:ext cx="48006"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7"/>
          <p:cNvSpPr txBox="1">
            <a:spLocks noGrp="1"/>
          </p:cNvSpPr>
          <p:nvPr>
            <p:ph type="title"/>
          </p:nvPr>
        </p:nvSpPr>
        <p:spPr>
          <a:xfrm>
            <a:off x="342900" y="594359"/>
            <a:ext cx="24003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2700"/>
              <a:buFont typeface="Arial"/>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37"/>
          <p:cNvSpPr txBox="1">
            <a:spLocks noGrp="1"/>
          </p:cNvSpPr>
          <p:nvPr>
            <p:ph type="body" idx="1"/>
          </p:nvPr>
        </p:nvSpPr>
        <p:spPr>
          <a:xfrm>
            <a:off x="3460238" y="731520"/>
            <a:ext cx="5009393"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900"/>
              </a:spcBef>
              <a:spcAft>
                <a:spcPts val="0"/>
              </a:spcAft>
              <a:buSzPts val="1800"/>
              <a:buChar char=" "/>
              <a:defRPr/>
            </a:lvl1pPr>
            <a:lvl2pPr marL="914400" lvl="1" indent="-342900" algn="l">
              <a:lnSpc>
                <a:spcPct val="90000"/>
              </a:lnSpc>
              <a:spcBef>
                <a:spcPts val="150"/>
              </a:spcBef>
              <a:spcAft>
                <a:spcPts val="0"/>
              </a:spcAft>
              <a:buSzPts val="1800"/>
              <a:buChar char="◦"/>
              <a:defRPr/>
            </a:lvl2pPr>
            <a:lvl3pPr marL="1371600" lvl="2" indent="-342900" algn="l">
              <a:lnSpc>
                <a:spcPct val="90000"/>
              </a:lnSpc>
              <a:spcBef>
                <a:spcPts val="300"/>
              </a:spcBef>
              <a:spcAft>
                <a:spcPts val="0"/>
              </a:spcAft>
              <a:buSzPts val="1800"/>
              <a:buChar char="◦"/>
              <a:defRPr/>
            </a:lvl3pPr>
            <a:lvl4pPr marL="1828800" lvl="3" indent="-342900" algn="l">
              <a:lnSpc>
                <a:spcPct val="90000"/>
              </a:lnSpc>
              <a:spcBef>
                <a:spcPts val="300"/>
              </a:spcBef>
              <a:spcAft>
                <a:spcPts val="0"/>
              </a:spcAft>
              <a:buSzPts val="1800"/>
              <a:buChar char="◦"/>
              <a:defRPr/>
            </a:lvl4pPr>
            <a:lvl5pPr marL="2286000" lvl="4" indent="-342900" algn="l">
              <a:lnSpc>
                <a:spcPct val="90000"/>
              </a:lnSpc>
              <a:spcBef>
                <a:spcPts val="300"/>
              </a:spcBef>
              <a:spcAft>
                <a:spcPts val="0"/>
              </a:spcAft>
              <a:buSzPts val="1800"/>
              <a:buChar char="◦"/>
              <a:defRPr/>
            </a:lvl5pPr>
            <a:lvl6pPr marL="2743200" lvl="5" indent="-342900" algn="l">
              <a:lnSpc>
                <a:spcPct val="90000"/>
              </a:lnSpc>
              <a:spcBef>
                <a:spcPts val="300"/>
              </a:spcBef>
              <a:spcAft>
                <a:spcPts val="0"/>
              </a:spcAft>
              <a:buSzPts val="1800"/>
              <a:buChar char="◦"/>
              <a:defRPr/>
            </a:lvl6pPr>
            <a:lvl7pPr marL="3200400" lvl="6" indent="-342900" algn="l">
              <a:lnSpc>
                <a:spcPct val="90000"/>
              </a:lnSpc>
              <a:spcBef>
                <a:spcPts val="300"/>
              </a:spcBef>
              <a:spcAft>
                <a:spcPts val="0"/>
              </a:spcAft>
              <a:buSzPts val="1800"/>
              <a:buChar char="◦"/>
              <a:defRPr/>
            </a:lvl7pPr>
            <a:lvl8pPr marL="3657600" lvl="7" indent="-342900" algn="l">
              <a:lnSpc>
                <a:spcPct val="90000"/>
              </a:lnSpc>
              <a:spcBef>
                <a:spcPts val="300"/>
              </a:spcBef>
              <a:spcAft>
                <a:spcPts val="0"/>
              </a:spcAft>
              <a:buSzPts val="1800"/>
              <a:buChar char="◦"/>
              <a:defRPr/>
            </a:lvl8pPr>
            <a:lvl9pPr marL="4114800" lvl="8" indent="-342900" algn="l">
              <a:lnSpc>
                <a:spcPct val="90000"/>
              </a:lnSpc>
              <a:spcBef>
                <a:spcPts val="300"/>
              </a:spcBef>
              <a:spcAft>
                <a:spcPts val="300"/>
              </a:spcAft>
              <a:buSzPts val="1800"/>
              <a:buChar char="◦"/>
              <a:defRPr/>
            </a:lvl9pPr>
          </a:lstStyle>
          <a:p>
            <a:endParaRPr/>
          </a:p>
        </p:txBody>
      </p:sp>
      <p:sp>
        <p:nvSpPr>
          <p:cNvPr id="72" name="Google Shape;72;p37"/>
          <p:cNvSpPr txBox="1">
            <a:spLocks noGrp="1"/>
          </p:cNvSpPr>
          <p:nvPr>
            <p:ph type="body" idx="2"/>
          </p:nvPr>
        </p:nvSpPr>
        <p:spPr>
          <a:xfrm>
            <a:off x="342900" y="2926080"/>
            <a:ext cx="24003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900"/>
              </a:spcBef>
              <a:spcAft>
                <a:spcPts val="0"/>
              </a:spcAft>
              <a:buSzPts val="1125"/>
              <a:buNone/>
              <a:defRPr sz="1125">
                <a:solidFill>
                  <a:srgbClr val="FFFFFF"/>
                </a:solidFill>
              </a:defRPr>
            </a:lvl1pPr>
            <a:lvl2pPr marL="914400" lvl="1" indent="-228600" algn="l">
              <a:lnSpc>
                <a:spcPct val="90000"/>
              </a:lnSpc>
              <a:spcBef>
                <a:spcPts val="1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73" name="Google Shape;73;p37"/>
          <p:cNvSpPr txBox="1">
            <a:spLocks noGrp="1"/>
          </p:cNvSpPr>
          <p:nvPr>
            <p:ph type="dt" idx="10"/>
          </p:nvPr>
        </p:nvSpPr>
        <p:spPr>
          <a:xfrm>
            <a:off x="349135" y="6459788"/>
            <a:ext cx="196388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37"/>
          <p:cNvSpPr txBox="1">
            <a:spLocks noGrp="1"/>
          </p:cNvSpPr>
          <p:nvPr>
            <p:ph type="ftr" idx="11"/>
          </p:nvPr>
        </p:nvSpPr>
        <p:spPr>
          <a:xfrm>
            <a:off x="3600450" y="6459788"/>
            <a:ext cx="348615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7"/>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788">
                <a:solidFill>
                  <a:schemeClr val="dk2"/>
                </a:solidFill>
                <a:latin typeface="Arial"/>
                <a:ea typeface="Arial"/>
                <a:cs typeface="Arial"/>
                <a:sym typeface="Arial"/>
              </a:defRPr>
            </a:lvl1pPr>
            <a:lvl2pPr marL="0" lvl="1" indent="0" algn="r">
              <a:spcBef>
                <a:spcPts val="0"/>
              </a:spcBef>
              <a:buNone/>
              <a:defRPr sz="788">
                <a:solidFill>
                  <a:schemeClr val="dk2"/>
                </a:solidFill>
                <a:latin typeface="Arial"/>
                <a:ea typeface="Arial"/>
                <a:cs typeface="Arial"/>
                <a:sym typeface="Arial"/>
              </a:defRPr>
            </a:lvl2pPr>
            <a:lvl3pPr marL="0" lvl="2" indent="0" algn="r">
              <a:spcBef>
                <a:spcPts val="0"/>
              </a:spcBef>
              <a:buNone/>
              <a:defRPr sz="788">
                <a:solidFill>
                  <a:schemeClr val="dk2"/>
                </a:solidFill>
                <a:latin typeface="Arial"/>
                <a:ea typeface="Arial"/>
                <a:cs typeface="Arial"/>
                <a:sym typeface="Arial"/>
              </a:defRPr>
            </a:lvl3pPr>
            <a:lvl4pPr marL="0" lvl="3" indent="0" algn="r">
              <a:spcBef>
                <a:spcPts val="0"/>
              </a:spcBef>
              <a:buNone/>
              <a:defRPr sz="788">
                <a:solidFill>
                  <a:schemeClr val="dk2"/>
                </a:solidFill>
                <a:latin typeface="Arial"/>
                <a:ea typeface="Arial"/>
                <a:cs typeface="Arial"/>
                <a:sym typeface="Arial"/>
              </a:defRPr>
            </a:lvl4pPr>
            <a:lvl5pPr marL="0" lvl="4" indent="0" algn="r">
              <a:spcBef>
                <a:spcPts val="0"/>
              </a:spcBef>
              <a:buNone/>
              <a:defRPr sz="788">
                <a:solidFill>
                  <a:schemeClr val="dk2"/>
                </a:solidFill>
                <a:latin typeface="Arial"/>
                <a:ea typeface="Arial"/>
                <a:cs typeface="Arial"/>
                <a:sym typeface="Arial"/>
              </a:defRPr>
            </a:lvl5pPr>
            <a:lvl6pPr marL="0" lvl="5" indent="0" algn="r">
              <a:spcBef>
                <a:spcPts val="0"/>
              </a:spcBef>
              <a:buNone/>
              <a:defRPr sz="788">
                <a:solidFill>
                  <a:schemeClr val="dk2"/>
                </a:solidFill>
                <a:latin typeface="Arial"/>
                <a:ea typeface="Arial"/>
                <a:cs typeface="Arial"/>
                <a:sym typeface="Arial"/>
              </a:defRPr>
            </a:lvl6pPr>
            <a:lvl7pPr marL="0" lvl="6" indent="0" algn="r">
              <a:spcBef>
                <a:spcPts val="0"/>
              </a:spcBef>
              <a:buNone/>
              <a:defRPr sz="788">
                <a:solidFill>
                  <a:schemeClr val="dk2"/>
                </a:solidFill>
                <a:latin typeface="Arial"/>
                <a:ea typeface="Arial"/>
                <a:cs typeface="Arial"/>
                <a:sym typeface="Arial"/>
              </a:defRPr>
            </a:lvl7pPr>
            <a:lvl8pPr marL="0" lvl="7" indent="0" algn="r">
              <a:spcBef>
                <a:spcPts val="0"/>
              </a:spcBef>
              <a:buNone/>
              <a:defRPr sz="788">
                <a:solidFill>
                  <a:schemeClr val="dk2"/>
                </a:solidFill>
                <a:latin typeface="Arial"/>
                <a:ea typeface="Arial"/>
                <a:cs typeface="Arial"/>
                <a:sym typeface="Arial"/>
              </a:defRPr>
            </a:lvl8pPr>
            <a:lvl9pPr marL="0" lvl="8" indent="0" algn="r">
              <a:spcBef>
                <a:spcPts val="0"/>
              </a:spcBef>
              <a:buNone/>
              <a:defRPr sz="788">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nh với Chú thích" type="picTx">
  <p:cSld name="PICTURE_WITH_CAPTION_TEXT">
    <p:spTree>
      <p:nvGrpSpPr>
        <p:cNvPr id="1" name="Shape 76"/>
        <p:cNvGrpSpPr/>
        <p:nvPr/>
      </p:nvGrpSpPr>
      <p:grpSpPr>
        <a:xfrm>
          <a:off x="0" y="0"/>
          <a:ext cx="0" cy="0"/>
          <a:chOff x="0" y="0"/>
          <a:chExt cx="0" cy="0"/>
        </a:xfrm>
      </p:grpSpPr>
      <p:sp>
        <p:nvSpPr>
          <p:cNvPr id="77" name="Google Shape;77;p38"/>
          <p:cNvSpPr/>
          <p:nvPr/>
        </p:nvSpPr>
        <p:spPr>
          <a:xfrm>
            <a:off x="1" y="4953000"/>
            <a:ext cx="9141619"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8"/>
          <p:cNvSpPr/>
          <p:nvPr/>
        </p:nvSpPr>
        <p:spPr>
          <a:xfrm>
            <a:off x="13" y="4915076"/>
            <a:ext cx="9141619"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8"/>
          <p:cNvSpPr txBox="1">
            <a:spLocks noGrp="1"/>
          </p:cNvSpPr>
          <p:nvPr>
            <p:ph type="title"/>
          </p:nvPr>
        </p:nvSpPr>
        <p:spPr>
          <a:xfrm>
            <a:off x="822960" y="5074920"/>
            <a:ext cx="7589520"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2700"/>
              <a:buFont typeface="Arial"/>
              <a:buNone/>
              <a:defRPr sz="27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8"/>
          <p:cNvSpPr>
            <a:spLocks noGrp="1"/>
          </p:cNvSpPr>
          <p:nvPr>
            <p:ph type="pic" idx="2"/>
          </p:nvPr>
        </p:nvSpPr>
        <p:spPr>
          <a:xfrm>
            <a:off x="13" y="0"/>
            <a:ext cx="9143989" cy="4915076"/>
          </a:xfrm>
          <a:prstGeom prst="rect">
            <a:avLst/>
          </a:prstGeom>
          <a:blipFill rotWithShape="1">
            <a:blip r:embed="rId2">
              <a:alphaModFix/>
            </a:blip>
            <a:stretch>
              <a:fillRect/>
            </a:stretch>
          </a:blipFill>
          <a:ln>
            <a:noFill/>
          </a:ln>
        </p:spPr>
        <p:txBody>
          <a:bodyPr spcFirstLastPara="1" wrap="square" lIns="457200" tIns="457200" rIns="0" bIns="45700" anchor="t" anchorCtr="0">
            <a:normAutofit/>
          </a:bodyPr>
          <a:lstStyle>
            <a:lvl1pPr marR="0" lvl="0" algn="l" rtl="0">
              <a:lnSpc>
                <a:spcPct val="90000"/>
              </a:lnSpc>
              <a:spcBef>
                <a:spcPts val="900"/>
              </a:spcBef>
              <a:spcAft>
                <a:spcPts val="0"/>
              </a:spcAft>
              <a:buClr>
                <a:schemeClr val="accent1"/>
              </a:buClr>
              <a:buSzPts val="2400"/>
              <a:buFont typeface="Calibri"/>
              <a:buNone/>
              <a:defRPr sz="2400" b="0" i="0" u="none" strike="noStrike" cap="none">
                <a:solidFill>
                  <a:schemeClr val="lt1"/>
                </a:solidFill>
                <a:latin typeface="Arial"/>
                <a:ea typeface="Arial"/>
                <a:cs typeface="Arial"/>
                <a:sym typeface="Arial"/>
              </a:defRPr>
            </a:lvl1pPr>
            <a:lvl2pPr marR="0" lvl="1" algn="l" rtl="0">
              <a:lnSpc>
                <a:spcPct val="90000"/>
              </a:lnSpc>
              <a:spcBef>
                <a:spcPts val="150"/>
              </a:spcBef>
              <a:spcAft>
                <a:spcPts val="0"/>
              </a:spcAft>
              <a:buClr>
                <a:schemeClr val="accent1"/>
              </a:buClr>
              <a:buSzPts val="2100"/>
              <a:buFont typeface="Calibri"/>
              <a:buNone/>
              <a:defRPr sz="2100" b="0" i="0" u="none" strike="noStrike" cap="none">
                <a:solidFill>
                  <a:srgbClr val="3F3F3F"/>
                </a:solidFill>
                <a:latin typeface="Arial"/>
                <a:ea typeface="Arial"/>
                <a:cs typeface="Arial"/>
                <a:sym typeface="Arial"/>
              </a:defRPr>
            </a:lvl2pPr>
            <a:lvl3pPr marR="0" lvl="2" algn="l" rtl="0">
              <a:lnSpc>
                <a:spcPct val="90000"/>
              </a:lnSpc>
              <a:spcBef>
                <a:spcPts val="300"/>
              </a:spcBef>
              <a:spcAft>
                <a:spcPts val="0"/>
              </a:spcAft>
              <a:buClr>
                <a:schemeClr val="accent1"/>
              </a:buClr>
              <a:buSzPts val="1800"/>
              <a:buFont typeface="Calibri"/>
              <a:buNone/>
              <a:defRPr sz="1800" b="0" i="0" u="none" strike="noStrike" cap="none">
                <a:solidFill>
                  <a:srgbClr val="3F3F3F"/>
                </a:solidFill>
                <a:latin typeface="Arial"/>
                <a:ea typeface="Arial"/>
                <a:cs typeface="Arial"/>
                <a:sym typeface="Arial"/>
              </a:defRPr>
            </a:lvl3pPr>
            <a:lvl4pPr marR="0" lvl="3"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Arial"/>
                <a:ea typeface="Arial"/>
                <a:cs typeface="Arial"/>
                <a:sym typeface="Arial"/>
              </a:defRPr>
            </a:lvl4pPr>
            <a:lvl5pPr marR="0" lvl="4"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Arial"/>
                <a:ea typeface="Arial"/>
                <a:cs typeface="Arial"/>
                <a:sym typeface="Arial"/>
              </a:defRPr>
            </a:lvl5pPr>
            <a:lvl6pPr marR="0" lvl="5"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Arial"/>
                <a:ea typeface="Arial"/>
                <a:cs typeface="Arial"/>
                <a:sym typeface="Arial"/>
              </a:defRPr>
            </a:lvl6pPr>
            <a:lvl7pPr marR="0" lvl="6"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Arial"/>
                <a:ea typeface="Arial"/>
                <a:cs typeface="Arial"/>
                <a:sym typeface="Arial"/>
              </a:defRPr>
            </a:lvl7pPr>
            <a:lvl8pPr marR="0" lvl="7" algn="l" rtl="0">
              <a:lnSpc>
                <a:spcPct val="90000"/>
              </a:lnSpc>
              <a:spcBef>
                <a:spcPts val="300"/>
              </a:spcBef>
              <a:spcAft>
                <a:spcPts val="0"/>
              </a:spcAft>
              <a:buClr>
                <a:schemeClr val="accent1"/>
              </a:buClr>
              <a:buSzPts val="1500"/>
              <a:buFont typeface="Calibri"/>
              <a:buNone/>
              <a:defRPr sz="1500" b="0" i="0" u="none" strike="noStrike" cap="none">
                <a:solidFill>
                  <a:srgbClr val="3F3F3F"/>
                </a:solidFill>
                <a:latin typeface="Arial"/>
                <a:ea typeface="Arial"/>
                <a:cs typeface="Arial"/>
                <a:sym typeface="Arial"/>
              </a:defRPr>
            </a:lvl8pPr>
            <a:lvl9pPr marR="0" lvl="8" algn="l" rtl="0">
              <a:lnSpc>
                <a:spcPct val="90000"/>
              </a:lnSpc>
              <a:spcBef>
                <a:spcPts val="300"/>
              </a:spcBef>
              <a:spcAft>
                <a:spcPts val="300"/>
              </a:spcAft>
              <a:buClr>
                <a:schemeClr val="accent1"/>
              </a:buClr>
              <a:buSzPts val="1500"/>
              <a:buFont typeface="Calibri"/>
              <a:buNone/>
              <a:defRPr sz="1500" b="0" i="0" u="none" strike="noStrike" cap="none">
                <a:solidFill>
                  <a:srgbClr val="3F3F3F"/>
                </a:solidFill>
                <a:latin typeface="Arial"/>
                <a:ea typeface="Arial"/>
                <a:cs typeface="Arial"/>
                <a:sym typeface="Arial"/>
              </a:defRPr>
            </a:lvl9pPr>
          </a:lstStyle>
          <a:p>
            <a:endParaRPr/>
          </a:p>
        </p:txBody>
      </p:sp>
      <p:sp>
        <p:nvSpPr>
          <p:cNvPr id="81" name="Google Shape;81;p38"/>
          <p:cNvSpPr txBox="1">
            <a:spLocks noGrp="1"/>
          </p:cNvSpPr>
          <p:nvPr>
            <p:ph type="body" idx="1"/>
          </p:nvPr>
        </p:nvSpPr>
        <p:spPr>
          <a:xfrm>
            <a:off x="822959" y="5907024"/>
            <a:ext cx="7589520"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125"/>
              <a:buNone/>
              <a:defRPr sz="1125">
                <a:solidFill>
                  <a:srgbClr val="FFFFFF"/>
                </a:solidFill>
              </a:defRPr>
            </a:lvl1pPr>
            <a:lvl2pPr marL="914400" lvl="1" indent="-228600" algn="l">
              <a:lnSpc>
                <a:spcPct val="90000"/>
              </a:lnSpc>
              <a:spcBef>
                <a:spcPts val="450"/>
              </a:spcBef>
              <a:spcAft>
                <a:spcPts val="0"/>
              </a:spcAft>
              <a:buSzPts val="900"/>
              <a:buNone/>
              <a:defRPr sz="900"/>
            </a:lvl2pPr>
            <a:lvl3pPr marL="1371600" lvl="2" indent="-228600" algn="l">
              <a:lnSpc>
                <a:spcPct val="90000"/>
              </a:lnSpc>
              <a:spcBef>
                <a:spcPts val="300"/>
              </a:spcBef>
              <a:spcAft>
                <a:spcPts val="0"/>
              </a:spcAft>
              <a:buSzPts val="750"/>
              <a:buNone/>
              <a:defRPr sz="750"/>
            </a:lvl3pPr>
            <a:lvl4pPr marL="1828800" lvl="3" indent="-228600" algn="l">
              <a:lnSpc>
                <a:spcPct val="90000"/>
              </a:lnSpc>
              <a:spcBef>
                <a:spcPts val="300"/>
              </a:spcBef>
              <a:spcAft>
                <a:spcPts val="0"/>
              </a:spcAft>
              <a:buSzPts val="675"/>
              <a:buNone/>
              <a:defRPr sz="675"/>
            </a:lvl4pPr>
            <a:lvl5pPr marL="2286000" lvl="4" indent="-228600" algn="l">
              <a:lnSpc>
                <a:spcPct val="90000"/>
              </a:lnSpc>
              <a:spcBef>
                <a:spcPts val="300"/>
              </a:spcBef>
              <a:spcAft>
                <a:spcPts val="0"/>
              </a:spcAft>
              <a:buSzPts val="675"/>
              <a:buNone/>
              <a:defRPr sz="675"/>
            </a:lvl5pPr>
            <a:lvl6pPr marL="2743200" lvl="5" indent="-228600" algn="l">
              <a:lnSpc>
                <a:spcPct val="90000"/>
              </a:lnSpc>
              <a:spcBef>
                <a:spcPts val="300"/>
              </a:spcBef>
              <a:spcAft>
                <a:spcPts val="0"/>
              </a:spcAft>
              <a:buSzPts val="675"/>
              <a:buNone/>
              <a:defRPr sz="675"/>
            </a:lvl6pPr>
            <a:lvl7pPr marL="3200400" lvl="6" indent="-228600" algn="l">
              <a:lnSpc>
                <a:spcPct val="90000"/>
              </a:lnSpc>
              <a:spcBef>
                <a:spcPts val="300"/>
              </a:spcBef>
              <a:spcAft>
                <a:spcPts val="0"/>
              </a:spcAft>
              <a:buSzPts val="675"/>
              <a:buNone/>
              <a:defRPr sz="675"/>
            </a:lvl7pPr>
            <a:lvl8pPr marL="3657600" lvl="7" indent="-228600" algn="l">
              <a:lnSpc>
                <a:spcPct val="90000"/>
              </a:lnSpc>
              <a:spcBef>
                <a:spcPts val="300"/>
              </a:spcBef>
              <a:spcAft>
                <a:spcPts val="0"/>
              </a:spcAft>
              <a:buSzPts val="675"/>
              <a:buNone/>
              <a:defRPr sz="675"/>
            </a:lvl8pPr>
            <a:lvl9pPr marL="4114800" lvl="8" indent="-228600" algn="l">
              <a:lnSpc>
                <a:spcPct val="90000"/>
              </a:lnSpc>
              <a:spcBef>
                <a:spcPts val="300"/>
              </a:spcBef>
              <a:spcAft>
                <a:spcPts val="300"/>
              </a:spcAft>
              <a:buSzPts val="675"/>
              <a:buNone/>
              <a:defRPr sz="675"/>
            </a:lvl9pPr>
          </a:lstStyle>
          <a:p>
            <a:endParaRPr/>
          </a:p>
        </p:txBody>
      </p:sp>
      <p:sp>
        <p:nvSpPr>
          <p:cNvPr id="82" name="Google Shape;82;p38"/>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8"/>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8"/>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29"/>
          <p:cNvSpPr/>
          <p:nvPr/>
        </p:nvSpPr>
        <p:spPr>
          <a:xfrm>
            <a:off x="1" y="6400800"/>
            <a:ext cx="9144001"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9"/>
          <p:cNvSpPr/>
          <p:nvPr/>
        </p:nvSpPr>
        <p:spPr>
          <a:xfrm>
            <a:off x="1" y="6334317"/>
            <a:ext cx="9144001" cy="65999"/>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9"/>
          <p:cNvSpPr txBox="1">
            <a:spLocks noGrp="1"/>
          </p:cNvSpPr>
          <p:nvPr>
            <p:ph type="title"/>
          </p:nvPr>
        </p:nvSpPr>
        <p:spPr>
          <a:xfrm>
            <a:off x="204186" y="923282"/>
            <a:ext cx="8273989" cy="814565"/>
          </a:xfrm>
          <a:prstGeom prst="rect">
            <a:avLst/>
          </a:prstGeom>
          <a:noFill/>
          <a:ln>
            <a:noFill/>
          </a:ln>
        </p:spPr>
        <p:txBody>
          <a:bodyPr spcFirstLastPara="1" wrap="square" lIns="91425" tIns="45700" rIns="91425" bIns="45700" anchor="b" anchorCtr="0">
            <a:noAutofit/>
          </a:bodyPr>
          <a:lstStyle>
            <a:lvl1pPr marR="0" lvl="0" algn="l" rtl="0">
              <a:lnSpc>
                <a:spcPct val="85000"/>
              </a:lnSpc>
              <a:spcBef>
                <a:spcPts val="0"/>
              </a:spcBef>
              <a:spcAft>
                <a:spcPts val="0"/>
              </a:spcAft>
              <a:buClr>
                <a:schemeClr val="accent1"/>
              </a:buClr>
              <a:buSzPts val="2700"/>
              <a:buFont typeface="Arial"/>
              <a:buNone/>
              <a:defRPr sz="27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9"/>
          <p:cNvSpPr txBox="1">
            <a:spLocks noGrp="1"/>
          </p:cNvSpPr>
          <p:nvPr>
            <p:ph type="body" idx="1"/>
          </p:nvPr>
        </p:nvSpPr>
        <p:spPr>
          <a:xfrm>
            <a:off x="204186" y="1883906"/>
            <a:ext cx="7661431" cy="4023360"/>
          </a:xfrm>
          <a:prstGeom prst="rect">
            <a:avLst/>
          </a:prstGeom>
          <a:noFill/>
          <a:ln>
            <a:noFill/>
          </a:ln>
        </p:spPr>
        <p:txBody>
          <a:bodyPr spcFirstLastPara="1" wrap="square" lIns="0" tIns="45700" rIns="0" bIns="45700" anchor="t" anchorCtr="0">
            <a:normAutofit/>
          </a:bodyPr>
          <a:lstStyle>
            <a:lvl1pPr marL="457200" marR="0" lvl="0" indent="-323850" algn="l" rtl="0">
              <a:lnSpc>
                <a:spcPct val="90000"/>
              </a:lnSpc>
              <a:spcBef>
                <a:spcPts val="900"/>
              </a:spcBef>
              <a:spcAft>
                <a:spcPts val="0"/>
              </a:spcAft>
              <a:buClr>
                <a:schemeClr val="accent1"/>
              </a:buClr>
              <a:buSzPts val="1500"/>
              <a:buFont typeface="Calibri"/>
              <a:buChar char=" "/>
              <a:defRPr sz="1500" b="0" i="0" u="none" strike="noStrike" cap="none">
                <a:solidFill>
                  <a:srgbClr val="3F3F3F"/>
                </a:solidFill>
                <a:latin typeface="Arial"/>
                <a:ea typeface="Arial"/>
                <a:cs typeface="Arial"/>
                <a:sym typeface="Arial"/>
              </a:defRPr>
            </a:lvl1pPr>
            <a:lvl2pPr marL="914400" marR="0" lvl="1" indent="-314325" algn="l" rtl="0">
              <a:lnSpc>
                <a:spcPct val="90000"/>
              </a:lnSpc>
              <a:spcBef>
                <a:spcPts val="150"/>
              </a:spcBef>
              <a:spcAft>
                <a:spcPts val="0"/>
              </a:spcAft>
              <a:buClr>
                <a:schemeClr val="accent1"/>
              </a:buClr>
              <a:buSzPts val="1350"/>
              <a:buFont typeface="Calibri"/>
              <a:buChar char="◦"/>
              <a:defRPr sz="1350" b="0" i="0" u="none" strike="noStrike" cap="none">
                <a:solidFill>
                  <a:srgbClr val="3F3F3F"/>
                </a:solidFill>
                <a:latin typeface="Arial"/>
                <a:ea typeface="Arial"/>
                <a:cs typeface="Arial"/>
                <a:sym typeface="Arial"/>
              </a:defRPr>
            </a:lvl2pPr>
            <a:lvl3pPr marL="1371600" marR="0" lvl="2"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3pPr>
            <a:lvl4pPr marL="1828800" marR="0" lvl="3"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4pPr>
            <a:lvl5pPr marL="2286000" marR="0" lvl="4"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5pPr>
            <a:lvl6pPr marL="2743200" marR="0" lvl="5"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6pPr>
            <a:lvl7pPr marL="3200400" marR="0" lvl="6"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7pPr>
            <a:lvl8pPr marL="3657600" marR="0" lvl="7" indent="-295275" algn="l" rtl="0">
              <a:lnSpc>
                <a:spcPct val="90000"/>
              </a:lnSpc>
              <a:spcBef>
                <a:spcPts val="300"/>
              </a:spcBef>
              <a:spcAft>
                <a:spcPts val="0"/>
              </a:spcAft>
              <a:buClr>
                <a:schemeClr val="accent1"/>
              </a:buClr>
              <a:buSzPts val="1050"/>
              <a:buFont typeface="Calibri"/>
              <a:buChar char="◦"/>
              <a:defRPr sz="1050" b="0" i="0" u="none" strike="noStrike" cap="none">
                <a:solidFill>
                  <a:srgbClr val="3F3F3F"/>
                </a:solidFill>
                <a:latin typeface="Arial"/>
                <a:ea typeface="Arial"/>
                <a:cs typeface="Arial"/>
                <a:sym typeface="Arial"/>
              </a:defRPr>
            </a:lvl8pPr>
            <a:lvl9pPr marL="4114800" marR="0" lvl="8" indent="-295275" algn="l" rtl="0">
              <a:lnSpc>
                <a:spcPct val="90000"/>
              </a:lnSpc>
              <a:spcBef>
                <a:spcPts val="300"/>
              </a:spcBef>
              <a:spcAft>
                <a:spcPts val="300"/>
              </a:spcAft>
              <a:buClr>
                <a:schemeClr val="accent1"/>
              </a:buClr>
              <a:buSzPts val="1050"/>
              <a:buFont typeface="Calibri"/>
              <a:buChar char="◦"/>
              <a:defRPr sz="1050" b="0" i="0" u="none" strike="noStrike" cap="none">
                <a:solidFill>
                  <a:srgbClr val="3F3F3F"/>
                </a:solidFill>
                <a:latin typeface="Arial"/>
                <a:ea typeface="Arial"/>
                <a:cs typeface="Arial"/>
                <a:sym typeface="Arial"/>
              </a:defRPr>
            </a:lvl9pPr>
          </a:lstStyle>
          <a:p>
            <a:endParaRPr/>
          </a:p>
        </p:txBody>
      </p:sp>
      <p:sp>
        <p:nvSpPr>
          <p:cNvPr id="14" name="Google Shape;14;p29"/>
          <p:cNvSpPr txBox="1">
            <a:spLocks noGrp="1"/>
          </p:cNvSpPr>
          <p:nvPr>
            <p:ph type="dt" idx="10"/>
          </p:nvPr>
        </p:nvSpPr>
        <p:spPr>
          <a:xfrm>
            <a:off x="822962" y="6459788"/>
            <a:ext cx="1854203"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675"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ftr" idx="11"/>
          </p:nvPr>
        </p:nvSpPr>
        <p:spPr>
          <a:xfrm>
            <a:off x="2764640" y="6459788"/>
            <a:ext cx="3617103"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675" b="0" i="0" u="none" strike="noStrike" cap="none">
                <a:solidFill>
                  <a:srgbClr val="FFFFFF"/>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29"/>
          <p:cNvSpPr txBox="1">
            <a:spLocks noGrp="1"/>
          </p:cNvSpPr>
          <p:nvPr>
            <p:ph type="sldNum" idx="12"/>
          </p:nvPr>
        </p:nvSpPr>
        <p:spPr>
          <a:xfrm>
            <a:off x="7425345" y="6459788"/>
            <a:ext cx="98401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788" b="0" i="0" u="none" strike="noStrike" cap="none">
                <a:solidFill>
                  <a:srgbClr val="FFFFFF"/>
                </a:solidFill>
                <a:latin typeface="Arial"/>
                <a:ea typeface="Arial"/>
                <a:cs typeface="Arial"/>
                <a:sym typeface="Arial"/>
              </a:defRPr>
            </a:lvl1pPr>
            <a:lvl2pPr marL="0" marR="0" lvl="1" indent="0" algn="r" rtl="0">
              <a:spcBef>
                <a:spcPts val="0"/>
              </a:spcBef>
              <a:buNone/>
              <a:defRPr sz="788" b="0" i="0" u="none" strike="noStrike" cap="none">
                <a:solidFill>
                  <a:srgbClr val="FFFFFF"/>
                </a:solidFill>
                <a:latin typeface="Arial"/>
                <a:ea typeface="Arial"/>
                <a:cs typeface="Arial"/>
                <a:sym typeface="Arial"/>
              </a:defRPr>
            </a:lvl2pPr>
            <a:lvl3pPr marL="0" marR="0" lvl="2" indent="0" algn="r" rtl="0">
              <a:spcBef>
                <a:spcPts val="0"/>
              </a:spcBef>
              <a:buNone/>
              <a:defRPr sz="788" b="0" i="0" u="none" strike="noStrike" cap="none">
                <a:solidFill>
                  <a:srgbClr val="FFFFFF"/>
                </a:solidFill>
                <a:latin typeface="Arial"/>
                <a:ea typeface="Arial"/>
                <a:cs typeface="Arial"/>
                <a:sym typeface="Arial"/>
              </a:defRPr>
            </a:lvl3pPr>
            <a:lvl4pPr marL="0" marR="0" lvl="3" indent="0" algn="r" rtl="0">
              <a:spcBef>
                <a:spcPts val="0"/>
              </a:spcBef>
              <a:buNone/>
              <a:defRPr sz="788" b="0" i="0" u="none" strike="noStrike" cap="none">
                <a:solidFill>
                  <a:srgbClr val="FFFFFF"/>
                </a:solidFill>
                <a:latin typeface="Arial"/>
                <a:ea typeface="Arial"/>
                <a:cs typeface="Arial"/>
                <a:sym typeface="Arial"/>
              </a:defRPr>
            </a:lvl4pPr>
            <a:lvl5pPr marL="0" marR="0" lvl="4" indent="0" algn="r" rtl="0">
              <a:spcBef>
                <a:spcPts val="0"/>
              </a:spcBef>
              <a:buNone/>
              <a:defRPr sz="788" b="0" i="0" u="none" strike="noStrike" cap="none">
                <a:solidFill>
                  <a:srgbClr val="FFFFFF"/>
                </a:solidFill>
                <a:latin typeface="Arial"/>
                <a:ea typeface="Arial"/>
                <a:cs typeface="Arial"/>
                <a:sym typeface="Arial"/>
              </a:defRPr>
            </a:lvl5pPr>
            <a:lvl6pPr marL="0" marR="0" lvl="5" indent="0" algn="r" rtl="0">
              <a:spcBef>
                <a:spcPts val="0"/>
              </a:spcBef>
              <a:buNone/>
              <a:defRPr sz="788" b="0" i="0" u="none" strike="noStrike" cap="none">
                <a:solidFill>
                  <a:srgbClr val="FFFFFF"/>
                </a:solidFill>
                <a:latin typeface="Arial"/>
                <a:ea typeface="Arial"/>
                <a:cs typeface="Arial"/>
                <a:sym typeface="Arial"/>
              </a:defRPr>
            </a:lvl6pPr>
            <a:lvl7pPr marL="0" marR="0" lvl="6" indent="0" algn="r" rtl="0">
              <a:spcBef>
                <a:spcPts val="0"/>
              </a:spcBef>
              <a:buNone/>
              <a:defRPr sz="788" b="0" i="0" u="none" strike="noStrike" cap="none">
                <a:solidFill>
                  <a:srgbClr val="FFFFFF"/>
                </a:solidFill>
                <a:latin typeface="Arial"/>
                <a:ea typeface="Arial"/>
                <a:cs typeface="Arial"/>
                <a:sym typeface="Arial"/>
              </a:defRPr>
            </a:lvl7pPr>
            <a:lvl8pPr marL="0" marR="0" lvl="7" indent="0" algn="r" rtl="0">
              <a:spcBef>
                <a:spcPts val="0"/>
              </a:spcBef>
              <a:buNone/>
              <a:defRPr sz="788" b="0" i="0" u="none" strike="noStrike" cap="none">
                <a:solidFill>
                  <a:srgbClr val="FFFFFF"/>
                </a:solidFill>
                <a:latin typeface="Arial"/>
                <a:ea typeface="Arial"/>
                <a:cs typeface="Arial"/>
                <a:sym typeface="Arial"/>
              </a:defRPr>
            </a:lvl8pPr>
            <a:lvl9pPr marL="0" marR="0" lvl="8" indent="0" algn="r" rtl="0">
              <a:spcBef>
                <a:spcPts val="0"/>
              </a:spcBef>
              <a:buNone/>
              <a:defRPr sz="788"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29"/>
          <p:cNvCxnSpPr/>
          <p:nvPr/>
        </p:nvCxnSpPr>
        <p:spPr>
          <a:xfrm>
            <a:off x="895149" y="1737845"/>
            <a:ext cx="747522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emf"/><Relationship Id="rId11" Type="http://schemas.openxmlformats.org/officeDocument/2006/relationships/image" Target="../media/image29.png"/><Relationship Id="rId5" Type="http://schemas.openxmlformats.org/officeDocument/2006/relationships/oleObject" Target="../embeddings/oleObject2.bin"/><Relationship Id="rId10" Type="http://schemas.openxmlformats.org/officeDocument/2006/relationships/image" Target="../media/image28.wmf"/><Relationship Id="rId4" Type="http://schemas.openxmlformats.org/officeDocument/2006/relationships/image" Target="../media/image25.e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2.emf"/><Relationship Id="rId4" Type="http://schemas.openxmlformats.org/officeDocument/2006/relationships/image" Target="../media/image27.wmf"/><Relationship Id="rId9"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oleObject" Target="../embeddings/oleObject12.bin"/><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7.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40.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39.png"/><Relationship Id="rId4"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image" Target="../media/image27.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7.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45.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oleObject" Target="../embeddings/oleObject24.bin"/><Relationship Id="rId5" Type="http://schemas.openxmlformats.org/officeDocument/2006/relationships/image" Target="../media/image44.png"/><Relationship Id="rId4" Type="http://schemas.openxmlformats.org/officeDocument/2006/relationships/image" Target="../media/image27.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researchgate.net/scientific-contributions/Monghwan-Seo-2149533176" TargetMode="External"/><Relationship Id="rId4" Type="http://schemas.openxmlformats.org/officeDocument/2006/relationships/image" Target="../media/image27.wmf"/></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jpeg"/><Relationship Id="rId5" Type="http://schemas.openxmlformats.org/officeDocument/2006/relationships/image" Target="../media/image9.jpg"/><Relationship Id="rId10" Type="http://schemas.openxmlformats.org/officeDocument/2006/relationships/image" Target="../media/image12.jpg"/><Relationship Id="rId4" Type="http://schemas.openxmlformats.org/officeDocument/2006/relationships/image" Target="../media/image8.png"/><Relationship Id="rId9" Type="http://schemas.openxmlformats.org/officeDocument/2006/relationships/image" Target="../media/image6.svg"/></Relationships>
</file>

<file path=ppt/slides/_rels/slide30.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oleObject" Target="../embeddings/oleObject28.bin"/><Relationship Id="rId4" Type="http://schemas.openxmlformats.org/officeDocument/2006/relationships/image" Target="../media/image27.wmf"/></Relationships>
</file>

<file path=ppt/slides/_rels/slide31.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oleObject" Target="../embeddings/oleObject31.bin"/><Relationship Id="rId4" Type="http://schemas.openxmlformats.org/officeDocument/2006/relationships/image" Target="../media/image27.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27.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2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27.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27.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7.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7.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27.w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14.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27.wmf"/></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
          <p:cNvSpPr txBox="1">
            <a:spLocks noGrp="1"/>
          </p:cNvSpPr>
          <p:nvPr>
            <p:ph type="ctrTitle"/>
          </p:nvPr>
        </p:nvSpPr>
        <p:spPr>
          <a:xfrm>
            <a:off x="466854" y="1296955"/>
            <a:ext cx="8210292" cy="2707862"/>
          </a:xfrm>
          <a:prstGeom prst="rect">
            <a:avLst/>
          </a:prstGeom>
          <a:noFill/>
          <a:ln>
            <a:noFill/>
          </a:ln>
        </p:spPr>
        <p:txBody>
          <a:bodyPr spcFirstLastPara="1" wrap="square" lIns="91425" tIns="45700" rIns="91425" bIns="45700" anchor="ctr" anchorCtr="0">
            <a:normAutofit fontScale="90000"/>
          </a:bodyPr>
          <a:lstStyle/>
          <a:p>
            <a:pPr marL="0" marR="0" algn="ctr">
              <a:lnSpc>
                <a:spcPct val="150000"/>
              </a:lnSpc>
              <a:spcBef>
                <a:spcPts val="0"/>
              </a:spcBef>
              <a:spcAft>
                <a:spcPts val="600"/>
              </a:spcAft>
            </a:pPr>
            <a:r>
              <a:rPr lang="en-US" sz="2800" b="1">
                <a:solidFill>
                  <a:srgbClr val="00B050"/>
                </a:solidFill>
                <a:effectLst/>
                <a:latin typeface="+mn-lt"/>
                <a:ea typeface="Calibri" panose="020F0502020204030204" pitchFamily="34" charset="0"/>
                <a:cs typeface="Times New Roman" panose="02020603050405020304" pitchFamily="18" charset="0"/>
              </a:rPr>
              <a:t>KHÓA LUẬN TỐT NGHIỆP</a:t>
            </a:r>
            <a:br>
              <a:rPr lang="en-US" sz="2800" b="1">
                <a:solidFill>
                  <a:srgbClr val="0070C0"/>
                </a:solidFill>
                <a:effectLst/>
                <a:latin typeface="+mn-lt"/>
                <a:ea typeface="Calibri" panose="020F0502020204030204" pitchFamily="34" charset="0"/>
                <a:cs typeface="Times New Roman" panose="02020603050405020304" pitchFamily="18" charset="0"/>
              </a:rPr>
            </a:br>
            <a:r>
              <a:rPr lang="vi-VN" sz="2800" b="1">
                <a:solidFill>
                  <a:srgbClr val="0070C0"/>
                </a:solidFill>
                <a:effectLst/>
                <a:latin typeface="+mn-lt"/>
                <a:ea typeface="Calibri" panose="020F0502020204030204" pitchFamily="34" charset="0"/>
                <a:cs typeface="Times New Roman" panose="02020603050405020304" pitchFamily="18" charset="0"/>
              </a:rPr>
              <a:t>XÂY DỰNG HỆ THỐNG DỰ BÁO GIÁ VÀ KHUYẾN NGHỊ GIAO DỊCH MUA BÁN TIỀN MÃ HÓA</a:t>
            </a:r>
            <a:endParaRPr lang="en-US" sz="2800">
              <a:solidFill>
                <a:srgbClr val="0070C0"/>
              </a:solidFill>
              <a:effectLst/>
              <a:latin typeface="+mn-lt"/>
              <a:ea typeface="Calibri" panose="020F0502020204030204" pitchFamily="34" charset="0"/>
              <a:cs typeface="Times New Roman" panose="02020603050405020304" pitchFamily="18" charset="0"/>
            </a:endParaRPr>
          </a:p>
        </p:txBody>
      </p:sp>
      <p:sp>
        <p:nvSpPr>
          <p:cNvPr id="104" name="Google Shape;104;p1"/>
          <p:cNvSpPr txBox="1"/>
          <p:nvPr/>
        </p:nvSpPr>
        <p:spPr>
          <a:xfrm>
            <a:off x="4142792" y="4568219"/>
            <a:ext cx="4534354" cy="1729946"/>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accent1"/>
              </a:buClr>
              <a:buSzPts val="2000"/>
              <a:buFont typeface="Calibri"/>
              <a:buNone/>
            </a:pPr>
            <a:r>
              <a:rPr lang="en-US" sz="2000" b="1" i="0" u="none" strike="noStrike" cap="none">
                <a:solidFill>
                  <a:schemeClr val="accent2"/>
                </a:solidFill>
                <a:latin typeface="Arial"/>
                <a:ea typeface="Arial"/>
                <a:cs typeface="Arial"/>
                <a:sym typeface="Arial"/>
              </a:rPr>
              <a:t>GVHD:</a:t>
            </a:r>
            <a:r>
              <a:rPr lang="en-US" sz="2000" b="0" i="0" u="none" strike="noStrike" cap="none">
                <a:solidFill>
                  <a:schemeClr val="accent2"/>
                </a:solidFill>
                <a:latin typeface="Arial"/>
                <a:ea typeface="Arial"/>
                <a:cs typeface="Arial"/>
                <a:sym typeface="Arial"/>
              </a:rPr>
              <a:t> </a:t>
            </a:r>
            <a:r>
              <a:rPr lang="en-US" sz="2000" i="1">
                <a:solidFill>
                  <a:schemeClr val="dk2"/>
                </a:solidFill>
              </a:rPr>
              <a:t>PGS. TS Nguyễn Đình Thuân</a:t>
            </a:r>
            <a:endParaRPr/>
          </a:p>
          <a:p>
            <a:pPr marL="0" marR="0" lvl="0" indent="0" algn="l" rtl="0">
              <a:lnSpc>
                <a:spcPct val="90000"/>
              </a:lnSpc>
              <a:spcBef>
                <a:spcPts val="1050"/>
              </a:spcBef>
              <a:spcAft>
                <a:spcPts val="0"/>
              </a:spcAft>
              <a:buClr>
                <a:schemeClr val="accent1"/>
              </a:buClr>
              <a:buSzPts val="2000"/>
              <a:buFont typeface="Calibri"/>
              <a:buNone/>
            </a:pPr>
            <a:r>
              <a:rPr lang="en-US" sz="2000" b="1" i="0" u="none" strike="noStrike" cap="none">
                <a:solidFill>
                  <a:schemeClr val="accent2"/>
                </a:solidFill>
                <a:latin typeface="Arial"/>
                <a:ea typeface="Arial"/>
                <a:cs typeface="Arial"/>
                <a:sym typeface="Arial"/>
              </a:rPr>
              <a:t>Lớp:</a:t>
            </a:r>
            <a:r>
              <a:rPr lang="en-US" sz="2000" b="0" i="0" u="none" strike="noStrike" cap="none">
                <a:solidFill>
                  <a:schemeClr val="accent2"/>
                </a:solidFill>
                <a:latin typeface="Arial"/>
                <a:ea typeface="Arial"/>
                <a:cs typeface="Arial"/>
                <a:sym typeface="Arial"/>
              </a:rPr>
              <a:t> </a:t>
            </a:r>
            <a:r>
              <a:rPr lang="en-US" sz="2000" b="0" i="0" u="none" strike="noStrike" cap="none">
                <a:solidFill>
                  <a:schemeClr val="tx1"/>
                </a:solidFill>
                <a:latin typeface="Arial"/>
                <a:ea typeface="Arial"/>
                <a:cs typeface="Arial"/>
                <a:sym typeface="Arial"/>
              </a:rPr>
              <a:t>IS401.L21.HTCL</a:t>
            </a:r>
          </a:p>
          <a:p>
            <a:pPr marL="0" marR="0" lvl="0" indent="0" algn="l" rtl="0">
              <a:lnSpc>
                <a:spcPct val="90000"/>
              </a:lnSpc>
              <a:spcBef>
                <a:spcPts val="1050"/>
              </a:spcBef>
              <a:spcAft>
                <a:spcPts val="0"/>
              </a:spcAft>
              <a:buClr>
                <a:schemeClr val="accent1"/>
              </a:buClr>
              <a:buSzPts val="2000"/>
              <a:buFont typeface="Calibri"/>
              <a:buNone/>
            </a:pPr>
            <a:r>
              <a:rPr lang="en-US" sz="2000" b="1" i="0" u="none" strike="noStrike" cap="none">
                <a:solidFill>
                  <a:schemeClr val="accent2"/>
                </a:solidFill>
                <a:latin typeface="Arial"/>
                <a:ea typeface="Arial"/>
                <a:cs typeface="Arial"/>
                <a:sym typeface="Arial"/>
              </a:rPr>
              <a:t>Sinh viên thực hiện: </a:t>
            </a:r>
            <a:endParaRPr/>
          </a:p>
          <a:p>
            <a:pPr marL="257175" marR="0" lvl="0" indent="-257175" algn="l" rtl="0">
              <a:lnSpc>
                <a:spcPct val="90000"/>
              </a:lnSpc>
              <a:spcBef>
                <a:spcPts val="1050"/>
              </a:spcBef>
              <a:spcAft>
                <a:spcPts val="0"/>
              </a:spcAft>
              <a:buClr>
                <a:schemeClr val="accent1"/>
              </a:buClr>
              <a:buSzPts val="2000"/>
              <a:buFont typeface="Arial"/>
              <a:buChar char="•"/>
            </a:pPr>
            <a:r>
              <a:rPr lang="en-US" sz="2000" b="0" i="0" u="none" strike="noStrike" cap="none">
                <a:solidFill>
                  <a:schemeClr val="dk2"/>
                </a:solidFill>
                <a:latin typeface="Arial"/>
                <a:ea typeface="Arial"/>
                <a:cs typeface="Arial"/>
                <a:sym typeface="Arial"/>
              </a:rPr>
              <a:t>Nguyễn Minh Nhựt – 17520867</a:t>
            </a:r>
            <a:endParaRPr/>
          </a:p>
          <a:p>
            <a:pPr marL="0" marR="0" lvl="0" indent="0" algn="l" rtl="0">
              <a:lnSpc>
                <a:spcPct val="90000"/>
              </a:lnSpc>
              <a:spcBef>
                <a:spcPts val="1050"/>
              </a:spcBef>
              <a:spcAft>
                <a:spcPts val="0"/>
              </a:spcAft>
              <a:buClr>
                <a:schemeClr val="accent1"/>
              </a:buClr>
              <a:buSzPts val="2400"/>
              <a:buFont typeface="Calibri"/>
              <a:buNone/>
            </a:pPr>
            <a:endParaRPr sz="2400" b="0" i="0" u="none" strike="noStrike" cap="none">
              <a:solidFill>
                <a:schemeClr val="dk2"/>
              </a:solidFill>
              <a:latin typeface="Arial"/>
              <a:ea typeface="Arial"/>
              <a:cs typeface="Arial"/>
              <a:sym typeface="Arial"/>
            </a:endParaRPr>
          </a:p>
        </p:txBody>
      </p:sp>
      <p:pic>
        <p:nvPicPr>
          <p:cNvPr id="105" name="Google Shape;105;p1"/>
          <p:cNvPicPr preferRelativeResize="0"/>
          <p:nvPr/>
        </p:nvPicPr>
        <p:blipFill rotWithShape="1">
          <a:blip r:embed="rId3">
            <a:alphaModFix/>
          </a:blip>
          <a:srcRect/>
          <a:stretch/>
        </p:blipFill>
        <p:spPr>
          <a:xfrm>
            <a:off x="662797" y="3785174"/>
            <a:ext cx="3172085" cy="2707862"/>
          </a:xfrm>
          <a:prstGeom prst="rect">
            <a:avLst/>
          </a:prstGeom>
          <a:noFill/>
          <a:ln>
            <a:noFill/>
          </a:ln>
        </p:spPr>
      </p:pic>
      <p:sp>
        <p:nvSpPr>
          <p:cNvPr id="6" name="Google Shape;103;p1">
            <a:extLst>
              <a:ext uri="{FF2B5EF4-FFF2-40B4-BE49-F238E27FC236}">
                <a16:creationId xmlns:a16="http://schemas.microsoft.com/office/drawing/2014/main" id="{14098406-7774-4D27-BC53-8B41B7795D19}"/>
              </a:ext>
            </a:extLst>
          </p:cNvPr>
          <p:cNvSpPr txBox="1">
            <a:spLocks/>
          </p:cNvSpPr>
          <p:nvPr/>
        </p:nvSpPr>
        <p:spPr>
          <a:xfrm>
            <a:off x="200770" y="130628"/>
            <a:ext cx="7118934" cy="1744825"/>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85000"/>
              </a:lnSpc>
              <a:spcBef>
                <a:spcPts val="0"/>
              </a:spcBef>
              <a:spcAft>
                <a:spcPts val="0"/>
              </a:spcAft>
              <a:buClr>
                <a:schemeClr val="accent1"/>
              </a:buClr>
              <a:buSzPts val="4500"/>
              <a:buFont typeface="Arial"/>
              <a:buNone/>
              <a:defRPr sz="45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spcAft>
                <a:spcPts val="600"/>
              </a:spcAft>
            </a:pPr>
            <a:r>
              <a:rPr lang="en-US" sz="2100">
                <a:solidFill>
                  <a:srgbClr val="0070C0"/>
                </a:solidFill>
                <a:latin typeface="+mn-lt"/>
                <a:ea typeface="Calibri" panose="020F0502020204030204" pitchFamily="34" charset="0"/>
                <a:cs typeface="Times New Roman" panose="02020603050405020304" pitchFamily="18" charset="0"/>
              </a:rPr>
              <a:t>Trường Đại học Công nghệ Thông tin – ĐHQG TPHCM</a:t>
            </a:r>
          </a:p>
          <a:p>
            <a:pPr>
              <a:lnSpc>
                <a:spcPct val="150000"/>
              </a:lnSpc>
              <a:spcAft>
                <a:spcPts val="600"/>
              </a:spcAft>
            </a:pPr>
            <a:r>
              <a:rPr lang="en-US" sz="2100" u="sng">
                <a:solidFill>
                  <a:srgbClr val="0070C0"/>
                </a:solidFill>
                <a:latin typeface="+mn-lt"/>
                <a:ea typeface="Calibri" panose="020F0502020204030204" pitchFamily="34" charset="0"/>
                <a:cs typeface="Times New Roman" panose="02020603050405020304" pitchFamily="18" charset="0"/>
              </a:rPr>
              <a:t>Khoa Hệ thống Thông 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Dự báo và khuyến nghị</a:t>
            </a:r>
            <a:endParaRPr sz="2600" b="1">
              <a:solidFill>
                <a:schemeClr val="accent2"/>
              </a:solidFill>
              <a:latin typeface="Cambria"/>
              <a:ea typeface="Cambria"/>
              <a:cs typeface="Cambria"/>
              <a:sym typeface="Cambria"/>
            </a:endParaRPr>
          </a:p>
        </p:txBody>
      </p:sp>
      <p:sp>
        <p:nvSpPr>
          <p:cNvPr id="4" name="Google Shape;111;p2">
            <a:extLst>
              <a:ext uri="{FF2B5EF4-FFF2-40B4-BE49-F238E27FC236}">
                <a16:creationId xmlns:a16="http://schemas.microsoft.com/office/drawing/2014/main" id="{00B448BF-AC03-4ADC-A381-7CC5F705E8EA}"/>
              </a:ext>
            </a:extLst>
          </p:cNvPr>
          <p:cNvSpPr/>
          <p:nvPr/>
        </p:nvSpPr>
        <p:spPr>
          <a:xfrm>
            <a:off x="0" y="1894432"/>
            <a:ext cx="9144000" cy="5193689"/>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b="1" i="1"/>
              <a:t>Dự báo </a:t>
            </a:r>
            <a:r>
              <a:rPr lang="en-US" sz="2300"/>
              <a:t>là quá trình </a:t>
            </a:r>
            <a:r>
              <a:rPr lang="en-US" sz="2300" b="1" i="1"/>
              <a:t>tiên đoán </a:t>
            </a:r>
            <a:r>
              <a:rPr lang="en-US" sz="2300"/>
              <a:t>các quan hệ, xu hướng phát triển của đối tượng nghiên cứu trong tương lai bằng những dẫn chứng, biện chứng dựa trên căn cứ khoa học.</a:t>
            </a:r>
          </a:p>
          <a:p>
            <a:pPr marL="342900" indent="-342900" algn="just">
              <a:lnSpc>
                <a:spcPct val="150000"/>
              </a:lnSpc>
              <a:buFont typeface="Arial" panose="020B0604020202020204" pitchFamily="34" charset="0"/>
              <a:buChar char="•"/>
            </a:pPr>
            <a:r>
              <a:rPr lang="en-US" sz="2300" b="1" i="1"/>
              <a:t>Tiên đoán </a:t>
            </a:r>
            <a:r>
              <a:rPr lang="en-US" sz="2300"/>
              <a:t>là hình thức phản ánh vượt trước thời gian về mặt hiện thực, đưa ra kết quả nhận thức chủ quan của con người. Có ba hình thức tiên đoán:</a:t>
            </a:r>
          </a:p>
          <a:p>
            <a:pPr marL="457200" lvl="3" indent="166688" algn="just">
              <a:lnSpc>
                <a:spcPct val="150000"/>
              </a:lnSpc>
              <a:buFont typeface="+mj-lt"/>
              <a:buAutoNum type="arabicPeriod"/>
            </a:pPr>
            <a:r>
              <a:rPr lang="en-US" sz="1800"/>
              <a:t> Hình thức tiên đoán phản khoa học</a:t>
            </a:r>
          </a:p>
          <a:p>
            <a:pPr marL="457200" lvl="3" indent="166688" algn="just">
              <a:lnSpc>
                <a:spcPct val="150000"/>
              </a:lnSpc>
              <a:buFont typeface="+mj-lt"/>
              <a:buAutoNum type="arabicPeriod"/>
            </a:pPr>
            <a:r>
              <a:rPr lang="en-US" sz="1800"/>
              <a:t> Hình thức tiên đoán kinh nghiệm</a:t>
            </a:r>
          </a:p>
          <a:p>
            <a:pPr marL="457200" lvl="3" indent="166688" algn="just">
              <a:lnSpc>
                <a:spcPct val="150000"/>
              </a:lnSpc>
              <a:buFont typeface="+mj-lt"/>
              <a:buAutoNum type="arabicPeriod"/>
            </a:pPr>
            <a:r>
              <a:rPr lang="en-US" sz="1800"/>
              <a:t>Hình thức tiên đoán khoa học</a:t>
            </a:r>
          </a:p>
          <a:p>
            <a:pPr marL="342900" indent="-342900" algn="just">
              <a:lnSpc>
                <a:spcPct val="150000"/>
              </a:lnSpc>
              <a:buFont typeface="Arial" panose="020B0604020202020204" pitchFamily="34" charset="0"/>
              <a:buChar char="•"/>
            </a:pPr>
            <a:endParaRPr lang="en-US" sz="2300"/>
          </a:p>
        </p:txBody>
      </p:sp>
    </p:spTree>
    <p:extLst>
      <p:ext uri="{BB962C8B-B14F-4D97-AF65-F5344CB8AC3E}">
        <p14:creationId xmlns:p14="http://schemas.microsoft.com/office/powerpoint/2010/main" val="126531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Dự báo và khuyến nghị</a:t>
            </a:r>
            <a:endParaRPr sz="2600" b="1">
              <a:solidFill>
                <a:schemeClr val="accent2"/>
              </a:solidFill>
              <a:latin typeface="Cambria"/>
              <a:ea typeface="Cambria"/>
              <a:cs typeface="Cambria"/>
              <a:sym typeface="Cambria"/>
            </a:endParaRPr>
          </a:p>
        </p:txBody>
      </p:sp>
      <p:sp>
        <p:nvSpPr>
          <p:cNvPr id="4" name="Google Shape;111;p2">
            <a:extLst>
              <a:ext uri="{FF2B5EF4-FFF2-40B4-BE49-F238E27FC236}">
                <a16:creationId xmlns:a16="http://schemas.microsoft.com/office/drawing/2014/main" id="{00B448BF-AC03-4ADC-A381-7CC5F705E8EA}"/>
              </a:ext>
            </a:extLst>
          </p:cNvPr>
          <p:cNvSpPr/>
          <p:nvPr/>
        </p:nvSpPr>
        <p:spPr>
          <a:xfrm>
            <a:off x="333488" y="1829887"/>
            <a:ext cx="8132782" cy="1685036"/>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b="1" i="1"/>
              <a:t>Khuyến nghị </a:t>
            </a:r>
            <a:r>
              <a:rPr lang="en-US" sz="2300"/>
              <a:t>là quá trình học tập có kinh nghiệm đưa ra một </a:t>
            </a:r>
            <a:r>
              <a:rPr lang="en-US" sz="2300" b="1"/>
              <a:t>hành động </a:t>
            </a:r>
            <a:r>
              <a:rPr lang="en-US" sz="2300"/>
              <a:t>đúng đắn.</a:t>
            </a:r>
            <a:endParaRPr lang="en-US" sz="1800" b="1"/>
          </a:p>
          <a:p>
            <a:pPr marL="342900" indent="-342900" algn="just">
              <a:lnSpc>
                <a:spcPct val="150000"/>
              </a:lnSpc>
              <a:buFont typeface="Arial" panose="020B0604020202020204" pitchFamily="34" charset="0"/>
              <a:buChar char="•"/>
            </a:pPr>
            <a:endParaRPr lang="en-US" sz="2300"/>
          </a:p>
        </p:txBody>
      </p:sp>
      <p:pic>
        <p:nvPicPr>
          <p:cNvPr id="6" name="Hình ảnh 5" descr="Ảnh có chứa văn bản, bảng trắng&#10;&#10;Mô tả được tạo tự động">
            <a:extLst>
              <a:ext uri="{FF2B5EF4-FFF2-40B4-BE49-F238E27FC236}">
                <a16:creationId xmlns:a16="http://schemas.microsoft.com/office/drawing/2014/main" id="{239A2DF4-B7C4-49DC-8742-34A208334618}"/>
              </a:ext>
            </a:extLst>
          </p:cNvPr>
          <p:cNvPicPr>
            <a:picLocks noChangeAspect="1"/>
          </p:cNvPicPr>
          <p:nvPr/>
        </p:nvPicPr>
        <p:blipFill>
          <a:blip r:embed="rId3"/>
          <a:stretch>
            <a:fillRect/>
          </a:stretch>
        </p:blipFill>
        <p:spPr>
          <a:xfrm>
            <a:off x="4295046" y="3231801"/>
            <a:ext cx="4641408" cy="3088645"/>
          </a:xfrm>
          <a:prstGeom prst="rect">
            <a:avLst/>
          </a:prstGeom>
        </p:spPr>
      </p:pic>
    </p:spTree>
    <p:extLst>
      <p:ext uri="{BB962C8B-B14F-4D97-AF65-F5344CB8AC3E}">
        <p14:creationId xmlns:p14="http://schemas.microsoft.com/office/powerpoint/2010/main" val="34105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Chuỗi thời gian</a:t>
            </a:r>
            <a:endParaRPr sz="2600" b="1">
              <a:solidFill>
                <a:schemeClr val="accent2"/>
              </a:solidFill>
              <a:latin typeface="Cambria"/>
              <a:ea typeface="Cambria"/>
              <a:cs typeface="Cambria"/>
              <a:sym typeface="Cambria"/>
            </a:endParaRPr>
          </a:p>
        </p:txBody>
      </p:sp>
      <p:sp>
        <p:nvSpPr>
          <p:cNvPr id="4" name="Google Shape;111;p2">
            <a:extLst>
              <a:ext uri="{FF2B5EF4-FFF2-40B4-BE49-F238E27FC236}">
                <a16:creationId xmlns:a16="http://schemas.microsoft.com/office/drawing/2014/main" id="{00B448BF-AC03-4ADC-A381-7CC5F705E8EA}"/>
              </a:ext>
            </a:extLst>
          </p:cNvPr>
          <p:cNvSpPr/>
          <p:nvPr/>
        </p:nvSpPr>
        <p:spPr>
          <a:xfrm>
            <a:off x="434975" y="1829887"/>
            <a:ext cx="8052809" cy="2215951"/>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vi-VN" sz="2300" b="1" i="1"/>
              <a:t>Time Series</a:t>
            </a:r>
            <a:r>
              <a:rPr lang="vi-VN" sz="2300" b="1"/>
              <a:t> </a:t>
            </a:r>
            <a:r>
              <a:rPr lang="vi-VN" sz="2300"/>
              <a:t>(Chuỗi thời gian) được xem là bao gồm các phép đo một giá trị theo thời gian ví dụ như giá BTC từ ngày 6/1/2019 – 6/1/2021 trong một khoảng thời gian</a:t>
            </a:r>
            <a:r>
              <a:rPr lang="en-US" sz="2300"/>
              <a:t>.</a:t>
            </a:r>
          </a:p>
          <a:p>
            <a:pPr algn="just">
              <a:lnSpc>
                <a:spcPct val="150000"/>
              </a:lnSpc>
            </a:pPr>
            <a:endParaRPr lang="en-US" sz="2300"/>
          </a:p>
        </p:txBody>
      </p:sp>
      <p:pic>
        <p:nvPicPr>
          <p:cNvPr id="7" name="Hình ảnh 6">
            <a:extLst>
              <a:ext uri="{FF2B5EF4-FFF2-40B4-BE49-F238E27FC236}">
                <a16:creationId xmlns:a16="http://schemas.microsoft.com/office/drawing/2014/main" id="{62916A13-8B7D-42C8-9378-4ABCA0831AC0}"/>
              </a:ext>
            </a:extLst>
          </p:cNvPr>
          <p:cNvPicPr/>
          <p:nvPr/>
        </p:nvPicPr>
        <p:blipFill>
          <a:blip r:embed="rId3"/>
          <a:stretch>
            <a:fillRect/>
          </a:stretch>
        </p:blipFill>
        <p:spPr>
          <a:xfrm>
            <a:off x="1701930" y="3560202"/>
            <a:ext cx="6086606" cy="2646960"/>
          </a:xfrm>
          <a:prstGeom prst="rect">
            <a:avLst/>
          </a:prstGeom>
        </p:spPr>
      </p:pic>
    </p:spTree>
    <p:extLst>
      <p:ext uri="{BB962C8B-B14F-4D97-AF65-F5344CB8AC3E}">
        <p14:creationId xmlns:p14="http://schemas.microsoft.com/office/powerpoint/2010/main" val="138605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Một số thành phần của chuỗi thời gian</a:t>
            </a:r>
            <a:endParaRPr sz="2600" b="1">
              <a:solidFill>
                <a:schemeClr val="accent2"/>
              </a:solidFill>
              <a:latin typeface="Cambria"/>
              <a:ea typeface="Cambria"/>
              <a:cs typeface="Cambria"/>
              <a:sym typeface="Cambria"/>
            </a:endParaRPr>
          </a:p>
        </p:txBody>
      </p:sp>
      <p:pic>
        <p:nvPicPr>
          <p:cNvPr id="3" name="Hình ảnh 2">
            <a:extLst>
              <a:ext uri="{FF2B5EF4-FFF2-40B4-BE49-F238E27FC236}">
                <a16:creationId xmlns:a16="http://schemas.microsoft.com/office/drawing/2014/main" id="{F1E6DB4D-C84C-4596-B6E2-069D25AA3E7A}"/>
              </a:ext>
            </a:extLst>
          </p:cNvPr>
          <p:cNvPicPr>
            <a:picLocks noChangeAspect="1"/>
          </p:cNvPicPr>
          <p:nvPr/>
        </p:nvPicPr>
        <p:blipFill>
          <a:blip r:embed="rId3"/>
          <a:stretch>
            <a:fillRect/>
          </a:stretch>
        </p:blipFill>
        <p:spPr>
          <a:xfrm>
            <a:off x="1652535" y="1841538"/>
            <a:ext cx="5608878" cy="4397360"/>
          </a:xfrm>
          <a:prstGeom prst="rect">
            <a:avLst/>
          </a:prstGeom>
          <a:ln>
            <a:noFill/>
          </a:ln>
          <a:effectLst>
            <a:softEdge rad="112500"/>
          </a:effectLst>
        </p:spPr>
      </p:pic>
    </p:spTree>
    <p:extLst>
      <p:ext uri="{BB962C8B-B14F-4D97-AF65-F5344CB8AC3E}">
        <p14:creationId xmlns:p14="http://schemas.microsoft.com/office/powerpoint/2010/main" val="308050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 – Chuỗi dừng</a:t>
            </a:r>
            <a:endParaRPr sz="2600" b="1">
              <a:solidFill>
                <a:schemeClr val="accent2"/>
              </a:solidFill>
              <a:latin typeface="Cambria"/>
              <a:ea typeface="Cambria"/>
              <a:cs typeface="Cambria"/>
              <a:sym typeface="Cambria"/>
            </a:endParaRPr>
          </a:p>
        </p:txBody>
      </p:sp>
      <p:pic>
        <p:nvPicPr>
          <p:cNvPr id="4" name="Hình ảnh 3">
            <a:extLst>
              <a:ext uri="{FF2B5EF4-FFF2-40B4-BE49-F238E27FC236}">
                <a16:creationId xmlns:a16="http://schemas.microsoft.com/office/drawing/2014/main" id="{0D0668AC-888A-4967-86E9-21A5857E0909}"/>
              </a:ext>
            </a:extLst>
          </p:cNvPr>
          <p:cNvPicPr/>
          <p:nvPr/>
        </p:nvPicPr>
        <p:blipFill>
          <a:blip r:embed="rId3">
            <a:extLst>
              <a:ext uri="{28A0092B-C50C-407E-A947-70E740481C1C}">
                <a14:useLocalDpi xmlns:a14="http://schemas.microsoft.com/office/drawing/2010/main" val="0"/>
              </a:ext>
            </a:extLst>
          </a:blip>
          <a:stretch>
            <a:fillRect/>
          </a:stretch>
        </p:blipFill>
        <p:spPr>
          <a:xfrm>
            <a:off x="133125" y="1893346"/>
            <a:ext cx="8709025" cy="2635623"/>
          </a:xfrm>
          <a:prstGeom prst="rect">
            <a:avLst/>
          </a:prstGeom>
        </p:spPr>
      </p:pic>
      <p:sp>
        <p:nvSpPr>
          <p:cNvPr id="5" name="Hộp Văn bản 4">
            <a:extLst>
              <a:ext uri="{FF2B5EF4-FFF2-40B4-BE49-F238E27FC236}">
                <a16:creationId xmlns:a16="http://schemas.microsoft.com/office/drawing/2014/main" id="{8276A822-E0FC-4974-8F94-6A7FDE886EB7}"/>
              </a:ext>
            </a:extLst>
          </p:cNvPr>
          <p:cNvSpPr txBox="1"/>
          <p:nvPr/>
        </p:nvSpPr>
        <p:spPr>
          <a:xfrm>
            <a:off x="133125" y="4821240"/>
            <a:ext cx="8877749" cy="1862048"/>
          </a:xfrm>
          <a:prstGeom prst="rect">
            <a:avLst/>
          </a:prstGeom>
          <a:solidFill>
            <a:schemeClr val="accent2">
              <a:lumMod val="40000"/>
              <a:lumOff val="60000"/>
            </a:schemeClr>
          </a:solidFill>
          <a:ln w="19050">
            <a:solidFill>
              <a:schemeClr val="tx2">
                <a:lumMod val="25000"/>
              </a:schemeClr>
            </a:solidFill>
          </a:ln>
        </p:spPr>
        <p:txBody>
          <a:bodyPr wrap="square">
            <a:spAutoFit/>
          </a:bodyPr>
          <a:lstStyle/>
          <a:p>
            <a:pPr algn="just"/>
            <a:r>
              <a:rPr lang="en-US" sz="2300"/>
              <a:t>Một </a:t>
            </a:r>
            <a:r>
              <a:rPr lang="en-US" sz="2300" b="1"/>
              <a:t>chuỗi thời gian </a:t>
            </a:r>
            <a:r>
              <a:rPr lang="en-US" sz="2300"/>
              <a:t>có </a:t>
            </a:r>
            <a:r>
              <a:rPr lang="en-US" sz="2300" b="1"/>
              <a:t>tính dừng </a:t>
            </a:r>
            <a:r>
              <a:rPr lang="en-US" sz="2300"/>
              <a:t>là một chuỗi các </a:t>
            </a:r>
            <a:r>
              <a:rPr lang="en-US" sz="2300" b="1"/>
              <a:t>giá trị mean</a:t>
            </a:r>
            <a:r>
              <a:rPr lang="en-US" sz="2300"/>
              <a:t>, </a:t>
            </a:r>
            <a:r>
              <a:rPr lang="en-US" sz="2300" b="1"/>
              <a:t>variance, autocorrelation </a:t>
            </a:r>
            <a:r>
              <a:rPr lang="en-US" sz="2300"/>
              <a:t>không thay đổi theo thời gian và nó không bao hàm yếu tố xu thế.Với hầu hết các phương pháp thống kê dự báo, ta đều phải đảm bảo tính dừng của chuỗi dữ liệu vì thế việc kiểm tra tính dừng là rất quan trọng.</a:t>
            </a:r>
          </a:p>
        </p:txBody>
      </p:sp>
    </p:spTree>
    <p:extLst>
      <p:ext uri="{BB962C8B-B14F-4D97-AF65-F5344CB8AC3E}">
        <p14:creationId xmlns:p14="http://schemas.microsoft.com/office/powerpoint/2010/main" val="260467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 – Kiểm định tính dừng ADF</a:t>
            </a:r>
            <a:endParaRPr sz="2600" b="1">
              <a:solidFill>
                <a:schemeClr val="accent2"/>
              </a:solidFill>
              <a:latin typeface="Cambria"/>
              <a:ea typeface="Cambria"/>
              <a:cs typeface="Cambria"/>
              <a:sym typeface="Cambria"/>
            </a:endParaRPr>
          </a:p>
        </p:txBody>
      </p:sp>
      <p:sp>
        <p:nvSpPr>
          <p:cNvPr id="5" name="Hộp Văn bản 4">
            <a:extLst>
              <a:ext uri="{FF2B5EF4-FFF2-40B4-BE49-F238E27FC236}">
                <a16:creationId xmlns:a16="http://schemas.microsoft.com/office/drawing/2014/main" id="{8276A822-E0FC-4974-8F94-6A7FDE886EB7}"/>
              </a:ext>
            </a:extLst>
          </p:cNvPr>
          <p:cNvSpPr txBox="1"/>
          <p:nvPr/>
        </p:nvSpPr>
        <p:spPr>
          <a:xfrm>
            <a:off x="338156" y="2490062"/>
            <a:ext cx="2684743" cy="446276"/>
          </a:xfrm>
          <a:prstGeom prst="rect">
            <a:avLst/>
          </a:prstGeom>
          <a:solidFill>
            <a:schemeClr val="accent2">
              <a:lumMod val="40000"/>
              <a:lumOff val="60000"/>
            </a:schemeClr>
          </a:solidFill>
          <a:ln w="19050">
            <a:solidFill>
              <a:schemeClr val="tx2">
                <a:lumMod val="25000"/>
              </a:schemeClr>
            </a:solidFill>
          </a:ln>
        </p:spPr>
        <p:txBody>
          <a:bodyPr wrap="square">
            <a:spAutoFit/>
          </a:bodyPr>
          <a:lstStyle/>
          <a:p>
            <a:pPr algn="just"/>
            <a:r>
              <a:rPr lang="en-US" sz="2300"/>
              <a:t>Trừ hai vế cho </a:t>
            </a:r>
          </a:p>
        </p:txBody>
      </p:sp>
      <p:graphicFrame>
        <p:nvGraphicFramePr>
          <p:cNvPr id="2" name="Đối tượng 1">
            <a:extLst>
              <a:ext uri="{FF2B5EF4-FFF2-40B4-BE49-F238E27FC236}">
                <a16:creationId xmlns:a16="http://schemas.microsoft.com/office/drawing/2014/main" id="{9FFEED4F-D60C-4B0C-8578-5CF99D53584F}"/>
              </a:ext>
            </a:extLst>
          </p:cNvPr>
          <p:cNvGraphicFramePr>
            <a:graphicFrameLocks noChangeAspect="1"/>
          </p:cNvGraphicFramePr>
          <p:nvPr>
            <p:extLst>
              <p:ext uri="{D42A27DB-BD31-4B8C-83A1-F6EECF244321}">
                <p14:modId xmlns:p14="http://schemas.microsoft.com/office/powerpoint/2010/main" val="3173590943"/>
              </p:ext>
            </p:extLst>
          </p:nvPr>
        </p:nvGraphicFramePr>
        <p:xfrm>
          <a:off x="3319856" y="1852559"/>
          <a:ext cx="3310112" cy="637503"/>
        </p:xfrm>
        <a:graphic>
          <a:graphicData uri="http://schemas.openxmlformats.org/presentationml/2006/ole">
            <mc:AlternateContent xmlns:mc="http://schemas.openxmlformats.org/markup-compatibility/2006">
              <mc:Choice xmlns:v="urn:schemas-microsoft-com:vml" Requires="v">
                <p:oleObj name="Equation" r:id="rId3" imgW="1285325" imgH="248035" progId="Equation.DSMT4">
                  <p:embed/>
                </p:oleObj>
              </mc:Choice>
              <mc:Fallback>
                <p:oleObj name="Equation" r:id="rId3" imgW="1285325" imgH="248035" progId="Equation.DSMT4">
                  <p:embed/>
                  <p:pic>
                    <p:nvPicPr>
                      <p:cNvPr id="0" name=""/>
                      <p:cNvPicPr/>
                      <p:nvPr/>
                    </p:nvPicPr>
                    <p:blipFill>
                      <a:blip r:embed="rId4"/>
                      <a:stretch>
                        <a:fillRect/>
                      </a:stretch>
                    </p:blipFill>
                    <p:spPr>
                      <a:xfrm>
                        <a:off x="3319856" y="1852559"/>
                        <a:ext cx="3310112" cy="637503"/>
                      </a:xfrm>
                      <a:prstGeom prst="rect">
                        <a:avLst/>
                      </a:prstGeom>
                    </p:spPr>
                  </p:pic>
                </p:oleObj>
              </mc:Fallback>
            </mc:AlternateContent>
          </a:graphicData>
        </a:graphic>
      </p:graphicFrame>
      <p:graphicFrame>
        <p:nvGraphicFramePr>
          <p:cNvPr id="3" name="Đối tượng 2">
            <a:extLst>
              <a:ext uri="{FF2B5EF4-FFF2-40B4-BE49-F238E27FC236}">
                <a16:creationId xmlns:a16="http://schemas.microsoft.com/office/drawing/2014/main" id="{265A40CA-45FF-472F-8154-070053807117}"/>
              </a:ext>
            </a:extLst>
          </p:cNvPr>
          <p:cNvGraphicFramePr>
            <a:graphicFrameLocks noChangeAspect="1"/>
          </p:cNvGraphicFramePr>
          <p:nvPr>
            <p:extLst>
              <p:ext uri="{D42A27DB-BD31-4B8C-83A1-F6EECF244321}">
                <p14:modId xmlns:p14="http://schemas.microsoft.com/office/powerpoint/2010/main" val="423062073"/>
              </p:ext>
            </p:extLst>
          </p:nvPr>
        </p:nvGraphicFramePr>
        <p:xfrm>
          <a:off x="3240791" y="2455066"/>
          <a:ext cx="3171285" cy="594616"/>
        </p:xfrm>
        <a:graphic>
          <a:graphicData uri="http://schemas.openxmlformats.org/presentationml/2006/ole">
            <mc:AlternateContent xmlns:mc="http://schemas.openxmlformats.org/markup-compatibility/2006">
              <mc:Choice xmlns:v="urn:schemas-microsoft-com:vml" Requires="v">
                <p:oleObj name="Equation" r:id="rId5" imgW="1218755" imgH="228928" progId="Equation.DSMT4">
                  <p:embed/>
                </p:oleObj>
              </mc:Choice>
              <mc:Fallback>
                <p:oleObj name="Equation" r:id="rId5" imgW="1218755" imgH="228928" progId="Equation.DSMT4">
                  <p:embed/>
                  <p:pic>
                    <p:nvPicPr>
                      <p:cNvPr id="0" name=""/>
                      <p:cNvPicPr/>
                      <p:nvPr/>
                    </p:nvPicPr>
                    <p:blipFill>
                      <a:blip r:embed="rId6"/>
                      <a:stretch>
                        <a:fillRect/>
                      </a:stretch>
                    </p:blipFill>
                    <p:spPr>
                      <a:xfrm>
                        <a:off x="3240791" y="2455066"/>
                        <a:ext cx="3171285" cy="594616"/>
                      </a:xfrm>
                      <a:prstGeom prst="rect">
                        <a:avLst/>
                      </a:prstGeom>
                    </p:spPr>
                  </p:pic>
                </p:oleObj>
              </mc:Fallback>
            </mc:AlternateContent>
          </a:graphicData>
        </a:graphic>
      </p:graphicFrame>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extLst>
              <p:ext uri="{D42A27DB-BD31-4B8C-83A1-F6EECF244321}">
                <p14:modId xmlns:p14="http://schemas.microsoft.com/office/powerpoint/2010/main" val="1604593928"/>
              </p:ext>
            </p:extLst>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7" imgW="914400" imgH="198720" progId="Equation.DSMT4">
                  <p:embed/>
                </p:oleObj>
              </mc:Choice>
              <mc:Fallback>
                <p:oleObj name="Equation" r:id="rId7" imgW="914400" imgH="198720" progId="Equation.DSMT4">
                  <p:embed/>
                  <p:pic>
                    <p:nvPicPr>
                      <p:cNvPr id="0" name=""/>
                      <p:cNvPicPr/>
                      <p:nvPr/>
                    </p:nvPicPr>
                    <p:blipFill>
                      <a:blip r:embed="rId8"/>
                      <a:stretch>
                        <a:fillRect/>
                      </a:stretch>
                    </p:blipFill>
                    <p:spPr>
                      <a:xfrm>
                        <a:off x="6146800" y="3327400"/>
                        <a:ext cx="914400" cy="198438"/>
                      </a:xfrm>
                      <a:prstGeom prst="rect">
                        <a:avLst/>
                      </a:prstGeom>
                    </p:spPr>
                  </p:pic>
                </p:oleObj>
              </mc:Fallback>
            </mc:AlternateContent>
          </a:graphicData>
        </a:graphic>
      </p:graphicFrame>
      <p:graphicFrame>
        <p:nvGraphicFramePr>
          <p:cNvPr id="7" name="Đối tượng 6">
            <a:extLst>
              <a:ext uri="{FF2B5EF4-FFF2-40B4-BE49-F238E27FC236}">
                <a16:creationId xmlns:a16="http://schemas.microsoft.com/office/drawing/2014/main" id="{C969B532-7150-4C70-9AD7-DE3A062BF8E9}"/>
              </a:ext>
            </a:extLst>
          </p:cNvPr>
          <p:cNvGraphicFramePr>
            <a:graphicFrameLocks noChangeAspect="1"/>
          </p:cNvGraphicFramePr>
          <p:nvPr>
            <p:extLst>
              <p:ext uri="{D42A27DB-BD31-4B8C-83A1-F6EECF244321}">
                <p14:modId xmlns:p14="http://schemas.microsoft.com/office/powerpoint/2010/main" val="928056126"/>
              </p:ext>
            </p:extLst>
          </p:nvPr>
        </p:nvGraphicFramePr>
        <p:xfrm>
          <a:off x="2364366" y="2426850"/>
          <a:ext cx="507626" cy="480909"/>
        </p:xfrm>
        <a:graphic>
          <a:graphicData uri="http://schemas.openxmlformats.org/presentationml/2006/ole">
            <mc:AlternateContent xmlns:mc="http://schemas.openxmlformats.org/markup-compatibility/2006">
              <mc:Choice xmlns:v="urn:schemas-microsoft-com:vml" Requires="v">
                <p:oleObj name="Equation" r:id="rId9" imgW="241200" imgH="228600" progId="Equation.DSMT4">
                  <p:embed/>
                </p:oleObj>
              </mc:Choice>
              <mc:Fallback>
                <p:oleObj name="Equation" r:id="rId9" imgW="241200" imgH="228600" progId="Equation.DSMT4">
                  <p:embed/>
                  <p:pic>
                    <p:nvPicPr>
                      <p:cNvPr id="0" name=""/>
                      <p:cNvPicPr/>
                      <p:nvPr/>
                    </p:nvPicPr>
                    <p:blipFill>
                      <a:blip r:embed="rId10"/>
                      <a:stretch>
                        <a:fillRect/>
                      </a:stretch>
                    </p:blipFill>
                    <p:spPr>
                      <a:xfrm>
                        <a:off x="2364366" y="2426850"/>
                        <a:ext cx="507626" cy="480909"/>
                      </a:xfrm>
                      <a:prstGeom prst="rect">
                        <a:avLst/>
                      </a:prstGeom>
                    </p:spPr>
                  </p:pic>
                </p:oleObj>
              </mc:Fallback>
            </mc:AlternateContent>
          </a:graphicData>
        </a:graphic>
      </p:graphicFrame>
      <p:pic>
        <p:nvPicPr>
          <p:cNvPr id="19" name="Hình ảnh 18">
            <a:extLst>
              <a:ext uri="{FF2B5EF4-FFF2-40B4-BE49-F238E27FC236}">
                <a16:creationId xmlns:a16="http://schemas.microsoft.com/office/drawing/2014/main" id="{5DF6739A-E9CC-403D-AE4F-E5C1C9F05428}"/>
              </a:ext>
            </a:extLst>
          </p:cNvPr>
          <p:cNvPicPr>
            <a:picLocks noChangeAspect="1"/>
          </p:cNvPicPr>
          <p:nvPr/>
        </p:nvPicPr>
        <p:blipFill>
          <a:blip r:embed="rId11"/>
          <a:stretch>
            <a:fillRect/>
          </a:stretch>
        </p:blipFill>
        <p:spPr>
          <a:xfrm>
            <a:off x="338156" y="3092569"/>
            <a:ext cx="7493411" cy="3628502"/>
          </a:xfrm>
          <a:prstGeom prst="rect">
            <a:avLst/>
          </a:prstGeom>
        </p:spPr>
      </p:pic>
    </p:spTree>
    <p:extLst>
      <p:ext uri="{BB962C8B-B14F-4D97-AF65-F5344CB8AC3E}">
        <p14:creationId xmlns:p14="http://schemas.microsoft.com/office/powerpoint/2010/main" val="337000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 – Phương pháp biến đổi chuỗi dừng</a:t>
            </a:r>
            <a:endParaRPr sz="2600" b="1">
              <a:solidFill>
                <a:schemeClr val="accent2"/>
              </a:solidFill>
              <a:latin typeface="Cambria"/>
              <a:ea typeface="Cambria"/>
              <a:cs typeface="Cambria"/>
              <a:sym typeface="Cambria"/>
            </a:endParaRPr>
          </a:p>
        </p:txBody>
      </p:sp>
      <p:sp>
        <p:nvSpPr>
          <p:cNvPr id="5" name="Hộp Văn bản 4">
            <a:extLst>
              <a:ext uri="{FF2B5EF4-FFF2-40B4-BE49-F238E27FC236}">
                <a16:creationId xmlns:a16="http://schemas.microsoft.com/office/drawing/2014/main" id="{8276A822-E0FC-4974-8F94-6A7FDE886EB7}"/>
              </a:ext>
            </a:extLst>
          </p:cNvPr>
          <p:cNvSpPr txBox="1"/>
          <p:nvPr/>
        </p:nvSpPr>
        <p:spPr>
          <a:xfrm>
            <a:off x="201351" y="1948301"/>
            <a:ext cx="8741298" cy="3585982"/>
          </a:xfrm>
          <a:prstGeom prst="rect">
            <a:avLst/>
          </a:prstGeom>
          <a:solidFill>
            <a:schemeClr val="accent2">
              <a:lumMod val="40000"/>
              <a:lumOff val="60000"/>
            </a:schemeClr>
          </a:solidFill>
          <a:ln w="19050">
            <a:solidFill>
              <a:schemeClr val="tx2">
                <a:lumMod val="25000"/>
              </a:schemeClr>
            </a:solidFill>
          </a:ln>
        </p:spPr>
        <p:txBody>
          <a:bodyPr wrap="square">
            <a:spAutoFit/>
          </a:bodyPr>
          <a:lstStyle/>
          <a:p>
            <a:pPr marL="342900" marR="0" lvl="0" indent="-342900" algn="just">
              <a:lnSpc>
                <a:spcPct val="150000"/>
              </a:lnSpc>
              <a:spcBef>
                <a:spcPts val="0"/>
              </a:spcBef>
              <a:spcAft>
                <a:spcPts val="0"/>
              </a:spcAft>
              <a:buFont typeface="Arial" panose="020B0604020202020204" pitchFamily="34" charset="0"/>
              <a:buChar char="•"/>
              <a:tabLst>
                <a:tab pos="114300" algn="l"/>
              </a:tabLst>
            </a:pPr>
            <a:r>
              <a:rPr lang="en-US" sz="2200" b="1">
                <a:effectLst/>
                <a:latin typeface="+mj-lt"/>
                <a:ea typeface="Calibri" panose="020F0502020204030204" pitchFamily="34" charset="0"/>
                <a:cs typeface="Times New Roman" panose="02020603050405020304" pitchFamily="18" charset="0"/>
              </a:rPr>
              <a:t>Biến đổi thời gian </a:t>
            </a:r>
            <a:r>
              <a:rPr lang="en-US" sz="2200">
                <a:effectLst/>
                <a:latin typeface="+mj-lt"/>
                <a:ea typeface="Calibri" panose="020F0502020204030204" pitchFamily="34" charset="0"/>
                <a:cs typeface="Times New Roman" panose="02020603050405020304" pitchFamily="18" charset="0"/>
              </a:rPr>
              <a:t>bằng hàm logarit vì hàm logarit có thể mang lại chuỗi dừng. Việc lấy logarit làm giảm đi bậc liên kết.</a:t>
            </a:r>
          </a:p>
          <a:p>
            <a:pPr marL="342900" marR="0" lvl="0" indent="-342900" algn="just">
              <a:lnSpc>
                <a:spcPct val="150000"/>
              </a:lnSpc>
              <a:spcBef>
                <a:spcPts val="0"/>
              </a:spcBef>
              <a:spcAft>
                <a:spcPts val="0"/>
              </a:spcAft>
              <a:buFont typeface="Arial" panose="020B0604020202020204" pitchFamily="34" charset="0"/>
              <a:buChar char="•"/>
              <a:tabLst>
                <a:tab pos="114300" algn="l"/>
              </a:tabLst>
            </a:pPr>
            <a:r>
              <a:rPr lang="en-US" sz="2200" b="1">
                <a:effectLst/>
                <a:latin typeface="+mj-lt"/>
                <a:ea typeface="Calibri" panose="020F0502020204030204" pitchFamily="34" charset="0"/>
                <a:cs typeface="Times New Roman" panose="02020603050405020304" pitchFamily="18" charset="0"/>
              </a:rPr>
              <a:t>Mô hình ARIMA </a:t>
            </a:r>
            <a:r>
              <a:rPr lang="en-US" sz="2200">
                <a:effectLst/>
                <a:latin typeface="+mj-lt"/>
                <a:ea typeface="Calibri" panose="020F0502020204030204" pitchFamily="34" charset="0"/>
                <a:cs typeface="Times New Roman" panose="02020603050405020304" pitchFamily="18" charset="0"/>
              </a:rPr>
              <a:t>có thành phần I khác 0 thì mô hình ARIMA nó có biến đổi sai phân. Quá trình biến đổi sai phân là quá trình đưa một chuỗi không dừng thành một chuỗi thời gian dừng.</a:t>
            </a:r>
          </a:p>
          <a:p>
            <a:pPr lvl="1" algn="just">
              <a:lnSpc>
                <a:spcPct val="150000"/>
              </a:lnSpc>
              <a:tabLst>
                <a:tab pos="114300" algn="l"/>
              </a:tabLst>
            </a:pPr>
            <a:r>
              <a:rPr lang="vi-VN" sz="2200">
                <a:effectLst/>
                <a:latin typeface="+mn-lt"/>
                <a:ea typeface="Calibri" panose="020F0502020204030204" pitchFamily="34" charset="0"/>
                <a:cs typeface="Times New Roman" panose="02020603050405020304" pitchFamily="18" charset="0"/>
              </a:rPr>
              <a:t>Nếu đã đưa I khác 0 mà mô hình ARIMA vẫn chưa về chuỗi  thì quá trình này phải tiếp tục với I = I</a:t>
            </a:r>
            <a:r>
              <a:rPr lang="vi-VN" sz="2200" baseline="-25000">
                <a:effectLst/>
                <a:latin typeface="+mn-lt"/>
                <a:ea typeface="Calibri" panose="020F0502020204030204" pitchFamily="34" charset="0"/>
                <a:cs typeface="Times New Roman" panose="02020603050405020304" pitchFamily="18" charset="0"/>
              </a:rPr>
              <a:t>cũ</a:t>
            </a:r>
            <a:r>
              <a:rPr lang="vi-VN" sz="2200">
                <a:effectLst/>
                <a:latin typeface="+mn-lt"/>
                <a:ea typeface="Calibri" panose="020F0502020204030204" pitchFamily="34" charset="0"/>
                <a:cs typeface="Times New Roman" panose="02020603050405020304" pitchFamily="18" charset="0"/>
              </a:rPr>
              <a:t> + 1 để đạt chuỗi dừng.</a:t>
            </a:r>
            <a:endParaRPr lang="en-US" sz="2200">
              <a:effectLst/>
              <a:latin typeface="+mn-lt"/>
              <a:ea typeface="Calibri" panose="020F0502020204030204" pitchFamily="34" charset="0"/>
              <a:cs typeface="Times New Roman" panose="02020603050405020304" pitchFamily="18" charset="0"/>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517594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graphicFrame>
        <p:nvGraphicFramePr>
          <p:cNvPr id="2" name="Đối tượng 1">
            <a:extLst>
              <a:ext uri="{FF2B5EF4-FFF2-40B4-BE49-F238E27FC236}">
                <a16:creationId xmlns:a16="http://schemas.microsoft.com/office/drawing/2014/main" id="{F82217C0-A636-4792-8BFC-82F2AF03615E}"/>
              </a:ext>
            </a:extLst>
          </p:cNvPr>
          <p:cNvGraphicFramePr>
            <a:graphicFrameLocks noChangeAspect="1"/>
          </p:cNvGraphicFramePr>
          <p:nvPr>
            <p:extLst>
              <p:ext uri="{D42A27DB-BD31-4B8C-83A1-F6EECF244321}">
                <p14:modId xmlns:p14="http://schemas.microsoft.com/office/powerpoint/2010/main" val="4141314541"/>
              </p:ext>
            </p:extLst>
          </p:nvPr>
        </p:nvGraphicFramePr>
        <p:xfrm>
          <a:off x="1741954" y="2537261"/>
          <a:ext cx="5833122" cy="587861"/>
        </p:xfrm>
        <a:graphic>
          <a:graphicData uri="http://schemas.openxmlformats.org/presentationml/2006/ole">
            <mc:AlternateContent xmlns:mc="http://schemas.openxmlformats.org/markup-compatibility/2006">
              <mc:Choice xmlns:v="urn:schemas-microsoft-com:vml" Requires="v">
                <p:oleObj name="Equation" r:id="rId5" imgW="2646574" imgH="267142" progId="Equation.DSMT4">
                  <p:embed/>
                </p:oleObj>
              </mc:Choice>
              <mc:Fallback>
                <p:oleObj name="Equation" r:id="rId5" imgW="2646574" imgH="267142" progId="Equation.DSMT4">
                  <p:embed/>
                  <p:pic>
                    <p:nvPicPr>
                      <p:cNvPr id="0" name=""/>
                      <p:cNvPicPr/>
                      <p:nvPr/>
                    </p:nvPicPr>
                    <p:blipFill>
                      <a:blip r:embed="rId6"/>
                      <a:stretch>
                        <a:fillRect/>
                      </a:stretch>
                    </p:blipFill>
                    <p:spPr>
                      <a:xfrm>
                        <a:off x="1741954" y="2537261"/>
                        <a:ext cx="5833122" cy="587861"/>
                      </a:xfrm>
                      <a:prstGeom prst="rect">
                        <a:avLst/>
                      </a:prstGeom>
                    </p:spPr>
                  </p:pic>
                </p:oleObj>
              </mc:Fallback>
            </mc:AlternateContent>
          </a:graphicData>
        </a:graphic>
      </p:graphicFrame>
      <p:sp>
        <p:nvSpPr>
          <p:cNvPr id="8" name="Google Shape;111;p2">
            <a:extLst>
              <a:ext uri="{FF2B5EF4-FFF2-40B4-BE49-F238E27FC236}">
                <a16:creationId xmlns:a16="http://schemas.microsoft.com/office/drawing/2014/main" id="{3D839120-A3C1-48E7-8DA1-7370D9A3F7FA}"/>
              </a:ext>
            </a:extLst>
          </p:cNvPr>
          <p:cNvSpPr/>
          <p:nvPr/>
        </p:nvSpPr>
        <p:spPr>
          <a:xfrm>
            <a:off x="439159" y="1960200"/>
            <a:ext cx="8052809" cy="115412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Mô hình tự hồi quy AR(p) dựa vào các giá trị chu kì trước.</a:t>
            </a:r>
          </a:p>
          <a:p>
            <a:pPr algn="just">
              <a:lnSpc>
                <a:spcPct val="150000"/>
              </a:lnSpc>
            </a:pPr>
            <a:endParaRPr lang="en-US" sz="2300"/>
          </a:p>
        </p:txBody>
      </p:sp>
      <p:sp>
        <p:nvSpPr>
          <p:cNvPr id="9" name="Google Shape;111;p2">
            <a:extLst>
              <a:ext uri="{FF2B5EF4-FFF2-40B4-BE49-F238E27FC236}">
                <a16:creationId xmlns:a16="http://schemas.microsoft.com/office/drawing/2014/main" id="{6941F450-B149-47A6-BE62-47EEFCB3240B}"/>
              </a:ext>
            </a:extLst>
          </p:cNvPr>
          <p:cNvSpPr/>
          <p:nvPr/>
        </p:nvSpPr>
        <p:spPr>
          <a:xfrm>
            <a:off x="545595" y="3037758"/>
            <a:ext cx="8052809" cy="115412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Mô hình hồi quy MA(q) dựa vào các lỗi chu kì trước.</a:t>
            </a:r>
          </a:p>
          <a:p>
            <a:pPr algn="just">
              <a:lnSpc>
                <a:spcPct val="150000"/>
              </a:lnSpc>
            </a:pPr>
            <a:endParaRPr lang="en-US" sz="2300"/>
          </a:p>
        </p:txBody>
      </p:sp>
      <p:graphicFrame>
        <p:nvGraphicFramePr>
          <p:cNvPr id="7" name="Đối tượng 6">
            <a:extLst>
              <a:ext uri="{FF2B5EF4-FFF2-40B4-BE49-F238E27FC236}">
                <a16:creationId xmlns:a16="http://schemas.microsoft.com/office/drawing/2014/main" id="{BA82CAF5-6650-4D15-B666-89DDECF83D24}"/>
              </a:ext>
            </a:extLst>
          </p:cNvPr>
          <p:cNvGraphicFramePr>
            <a:graphicFrameLocks noChangeAspect="1"/>
          </p:cNvGraphicFramePr>
          <p:nvPr>
            <p:extLst>
              <p:ext uri="{D42A27DB-BD31-4B8C-83A1-F6EECF244321}">
                <p14:modId xmlns:p14="http://schemas.microsoft.com/office/powerpoint/2010/main" val="353356549"/>
              </p:ext>
            </p:extLst>
          </p:nvPr>
        </p:nvGraphicFramePr>
        <p:xfrm>
          <a:off x="2047875" y="3652838"/>
          <a:ext cx="5241925" cy="515937"/>
        </p:xfrm>
        <a:graphic>
          <a:graphicData uri="http://schemas.openxmlformats.org/presentationml/2006/ole">
            <mc:AlternateContent xmlns:mc="http://schemas.openxmlformats.org/markup-compatibility/2006">
              <mc:Choice xmlns:v="urn:schemas-microsoft-com:vml" Requires="v">
                <p:oleObj name="Equation" r:id="rId7" imgW="2463480" imgH="241200" progId="Equation.DSMT4">
                  <p:embed/>
                </p:oleObj>
              </mc:Choice>
              <mc:Fallback>
                <p:oleObj name="Equation" r:id="rId7" imgW="2463480" imgH="241200" progId="Equation.DSMT4">
                  <p:embed/>
                  <p:pic>
                    <p:nvPicPr>
                      <p:cNvPr id="0" name=""/>
                      <p:cNvPicPr/>
                      <p:nvPr/>
                    </p:nvPicPr>
                    <p:blipFill>
                      <a:blip r:embed="rId8"/>
                      <a:stretch>
                        <a:fillRect/>
                      </a:stretch>
                    </p:blipFill>
                    <p:spPr>
                      <a:xfrm>
                        <a:off x="2047875" y="3652838"/>
                        <a:ext cx="5241925" cy="515937"/>
                      </a:xfrm>
                      <a:prstGeom prst="rect">
                        <a:avLst/>
                      </a:prstGeom>
                    </p:spPr>
                  </p:pic>
                </p:oleObj>
              </mc:Fallback>
            </mc:AlternateContent>
          </a:graphicData>
        </a:graphic>
      </p:graphicFrame>
      <p:sp>
        <p:nvSpPr>
          <p:cNvPr id="11" name="Google Shape;111;p2">
            <a:extLst>
              <a:ext uri="{FF2B5EF4-FFF2-40B4-BE49-F238E27FC236}">
                <a16:creationId xmlns:a16="http://schemas.microsoft.com/office/drawing/2014/main" id="{20698C0B-E783-4067-97C7-1A84AD492B7B}"/>
              </a:ext>
            </a:extLst>
          </p:cNvPr>
          <p:cNvSpPr/>
          <p:nvPr/>
        </p:nvSpPr>
        <p:spPr>
          <a:xfrm>
            <a:off x="509139" y="4147715"/>
            <a:ext cx="8052809" cy="115412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Sai phân I(1)</a:t>
            </a:r>
          </a:p>
          <a:p>
            <a:pPr algn="just">
              <a:lnSpc>
                <a:spcPct val="150000"/>
              </a:lnSpc>
            </a:pPr>
            <a:endParaRPr lang="en-US" sz="2300"/>
          </a:p>
        </p:txBody>
      </p:sp>
      <p:graphicFrame>
        <p:nvGraphicFramePr>
          <p:cNvPr id="10" name="Đối tượng 9">
            <a:extLst>
              <a:ext uri="{FF2B5EF4-FFF2-40B4-BE49-F238E27FC236}">
                <a16:creationId xmlns:a16="http://schemas.microsoft.com/office/drawing/2014/main" id="{80A9A735-7D4B-4E85-B27E-EC13E07674D5}"/>
              </a:ext>
            </a:extLst>
          </p:cNvPr>
          <p:cNvGraphicFramePr>
            <a:graphicFrameLocks noChangeAspect="1"/>
          </p:cNvGraphicFramePr>
          <p:nvPr>
            <p:extLst>
              <p:ext uri="{D42A27DB-BD31-4B8C-83A1-F6EECF244321}">
                <p14:modId xmlns:p14="http://schemas.microsoft.com/office/powerpoint/2010/main" val="1105941197"/>
              </p:ext>
            </p:extLst>
          </p:nvPr>
        </p:nvGraphicFramePr>
        <p:xfrm>
          <a:off x="3475915" y="4719596"/>
          <a:ext cx="2119256" cy="544396"/>
        </p:xfrm>
        <a:graphic>
          <a:graphicData uri="http://schemas.openxmlformats.org/presentationml/2006/ole">
            <mc:AlternateContent xmlns:mc="http://schemas.openxmlformats.org/markup-compatibility/2006">
              <mc:Choice xmlns:v="urn:schemas-microsoft-com:vml" Requires="v">
                <p:oleObj name="Equation" r:id="rId9" imgW="1037759" imgH="267142" progId="Equation.DSMT4">
                  <p:embed/>
                </p:oleObj>
              </mc:Choice>
              <mc:Fallback>
                <p:oleObj name="Equation" r:id="rId9" imgW="1037759" imgH="267142" progId="Equation.DSMT4">
                  <p:embed/>
                  <p:pic>
                    <p:nvPicPr>
                      <p:cNvPr id="0" name=""/>
                      <p:cNvPicPr/>
                      <p:nvPr/>
                    </p:nvPicPr>
                    <p:blipFill>
                      <a:blip r:embed="rId10"/>
                      <a:stretch>
                        <a:fillRect/>
                      </a:stretch>
                    </p:blipFill>
                    <p:spPr>
                      <a:xfrm>
                        <a:off x="3475915" y="4719596"/>
                        <a:ext cx="2119256" cy="544396"/>
                      </a:xfrm>
                      <a:prstGeom prst="rect">
                        <a:avLst/>
                      </a:prstGeom>
                    </p:spPr>
                  </p:pic>
                </p:oleObj>
              </mc:Fallback>
            </mc:AlternateContent>
          </a:graphicData>
        </a:graphic>
      </p:graphicFrame>
      <p:sp>
        <p:nvSpPr>
          <p:cNvPr id="14" name="Google Shape;111;p2">
            <a:extLst>
              <a:ext uri="{FF2B5EF4-FFF2-40B4-BE49-F238E27FC236}">
                <a16:creationId xmlns:a16="http://schemas.microsoft.com/office/drawing/2014/main" id="{51342A7E-4A99-4CE4-A146-632AB0EF4738}"/>
              </a:ext>
            </a:extLst>
          </p:cNvPr>
          <p:cNvSpPr/>
          <p:nvPr/>
        </p:nvSpPr>
        <p:spPr>
          <a:xfrm>
            <a:off x="545594" y="5166832"/>
            <a:ext cx="8052809" cy="115412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Sai phân I(2)</a:t>
            </a:r>
          </a:p>
          <a:p>
            <a:pPr algn="just">
              <a:lnSpc>
                <a:spcPct val="150000"/>
              </a:lnSpc>
            </a:pPr>
            <a:endParaRPr lang="en-US" sz="2300"/>
          </a:p>
        </p:txBody>
      </p:sp>
      <p:graphicFrame>
        <p:nvGraphicFramePr>
          <p:cNvPr id="13" name="Đối tượng 12">
            <a:extLst>
              <a:ext uri="{FF2B5EF4-FFF2-40B4-BE49-F238E27FC236}">
                <a16:creationId xmlns:a16="http://schemas.microsoft.com/office/drawing/2014/main" id="{AA2CCA8F-36B4-480E-9D29-F62364750EBD}"/>
              </a:ext>
            </a:extLst>
          </p:cNvPr>
          <p:cNvGraphicFramePr>
            <a:graphicFrameLocks noChangeAspect="1"/>
          </p:cNvGraphicFramePr>
          <p:nvPr>
            <p:extLst>
              <p:ext uri="{D42A27DB-BD31-4B8C-83A1-F6EECF244321}">
                <p14:modId xmlns:p14="http://schemas.microsoft.com/office/powerpoint/2010/main" val="2164470675"/>
              </p:ext>
            </p:extLst>
          </p:nvPr>
        </p:nvGraphicFramePr>
        <p:xfrm>
          <a:off x="2753958" y="5788140"/>
          <a:ext cx="4038671" cy="450828"/>
        </p:xfrm>
        <a:graphic>
          <a:graphicData uri="http://schemas.openxmlformats.org/presentationml/2006/ole">
            <mc:AlternateContent xmlns:mc="http://schemas.openxmlformats.org/markup-compatibility/2006">
              <mc:Choice xmlns:v="urn:schemas-microsoft-com:vml" Requires="v">
                <p:oleObj name="Equation" r:id="rId11" imgW="2389653" imgH="267142" progId="Equation.DSMT4">
                  <p:embed/>
                </p:oleObj>
              </mc:Choice>
              <mc:Fallback>
                <p:oleObj name="Equation" r:id="rId11" imgW="2389653" imgH="267142" progId="Equation.DSMT4">
                  <p:embed/>
                  <p:pic>
                    <p:nvPicPr>
                      <p:cNvPr id="0" name=""/>
                      <p:cNvPicPr/>
                      <p:nvPr/>
                    </p:nvPicPr>
                    <p:blipFill>
                      <a:blip r:embed="rId12"/>
                      <a:stretch>
                        <a:fillRect/>
                      </a:stretch>
                    </p:blipFill>
                    <p:spPr>
                      <a:xfrm>
                        <a:off x="2753958" y="5788140"/>
                        <a:ext cx="4038671" cy="450828"/>
                      </a:xfrm>
                      <a:prstGeom prst="rect">
                        <a:avLst/>
                      </a:prstGeom>
                    </p:spPr>
                  </p:pic>
                </p:oleObj>
              </mc:Fallback>
            </mc:AlternateContent>
          </a:graphicData>
        </a:graphic>
      </p:graphicFrame>
    </p:spTree>
    <p:extLst>
      <p:ext uri="{BB962C8B-B14F-4D97-AF65-F5344CB8AC3E}">
        <p14:creationId xmlns:p14="http://schemas.microsoft.com/office/powerpoint/2010/main" val="1606766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graphicFrame>
        <p:nvGraphicFramePr>
          <p:cNvPr id="2" name="Đối tượng 1">
            <a:extLst>
              <a:ext uri="{FF2B5EF4-FFF2-40B4-BE49-F238E27FC236}">
                <a16:creationId xmlns:a16="http://schemas.microsoft.com/office/drawing/2014/main" id="{F82217C0-A636-4792-8BFC-82F2AF03615E}"/>
              </a:ext>
            </a:extLst>
          </p:cNvPr>
          <p:cNvGraphicFramePr>
            <a:graphicFrameLocks noChangeAspect="1"/>
          </p:cNvGraphicFramePr>
          <p:nvPr>
            <p:extLst>
              <p:ext uri="{D42A27DB-BD31-4B8C-83A1-F6EECF244321}">
                <p14:modId xmlns:p14="http://schemas.microsoft.com/office/powerpoint/2010/main" val="3663759948"/>
              </p:ext>
            </p:extLst>
          </p:nvPr>
        </p:nvGraphicFramePr>
        <p:xfrm>
          <a:off x="284369" y="3099734"/>
          <a:ext cx="8274050" cy="426104"/>
        </p:xfrm>
        <a:graphic>
          <a:graphicData uri="http://schemas.openxmlformats.org/presentationml/2006/ole">
            <mc:AlternateContent xmlns:mc="http://schemas.openxmlformats.org/markup-compatibility/2006">
              <mc:Choice xmlns:v="urn:schemas-microsoft-com:vml" Requires="v">
                <p:oleObj name="Equation" r:id="rId5" imgW="4686120" imgH="241200" progId="Equation.DSMT4">
                  <p:embed/>
                </p:oleObj>
              </mc:Choice>
              <mc:Fallback>
                <p:oleObj name="Equation" r:id="rId5" imgW="4686120" imgH="241200" progId="Equation.DSMT4">
                  <p:embed/>
                  <p:pic>
                    <p:nvPicPr>
                      <p:cNvPr id="2" name="Đối tượng 1">
                        <a:extLst>
                          <a:ext uri="{FF2B5EF4-FFF2-40B4-BE49-F238E27FC236}">
                            <a16:creationId xmlns:a16="http://schemas.microsoft.com/office/drawing/2014/main" id="{F82217C0-A636-4792-8BFC-82F2AF03615E}"/>
                          </a:ext>
                        </a:extLst>
                      </p:cNvPr>
                      <p:cNvPicPr/>
                      <p:nvPr/>
                    </p:nvPicPr>
                    <p:blipFill>
                      <a:blip r:embed="rId6"/>
                      <a:stretch>
                        <a:fillRect/>
                      </a:stretch>
                    </p:blipFill>
                    <p:spPr>
                      <a:xfrm>
                        <a:off x="284369" y="3099734"/>
                        <a:ext cx="8274050" cy="426104"/>
                      </a:xfrm>
                      <a:prstGeom prst="rect">
                        <a:avLst/>
                      </a:prstGeom>
                    </p:spPr>
                  </p:pic>
                </p:oleObj>
              </mc:Fallback>
            </mc:AlternateContent>
          </a:graphicData>
        </a:graphic>
      </p:graphicFrame>
      <p:sp>
        <p:nvSpPr>
          <p:cNvPr id="8" name="Google Shape;111;p2">
            <a:extLst>
              <a:ext uri="{FF2B5EF4-FFF2-40B4-BE49-F238E27FC236}">
                <a16:creationId xmlns:a16="http://schemas.microsoft.com/office/drawing/2014/main" id="{3D839120-A3C1-48E7-8DA1-7370D9A3F7FA}"/>
              </a:ext>
            </a:extLst>
          </p:cNvPr>
          <p:cNvSpPr/>
          <p:nvPr/>
        </p:nvSpPr>
        <p:spPr>
          <a:xfrm>
            <a:off x="284369" y="1736513"/>
            <a:ext cx="8052809" cy="115412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Giả sử mô hình ARIMA có I với d = 0 thì ta có mô hình dự báo như sau:</a:t>
            </a:r>
          </a:p>
        </p:txBody>
      </p:sp>
      <p:sp>
        <p:nvSpPr>
          <p:cNvPr id="15" name="Hộp Văn bản 14">
            <a:extLst>
              <a:ext uri="{FF2B5EF4-FFF2-40B4-BE49-F238E27FC236}">
                <a16:creationId xmlns:a16="http://schemas.microsoft.com/office/drawing/2014/main" id="{A5FA227D-6AD6-4D53-AAD4-AE94F04B7FEA}"/>
              </a:ext>
            </a:extLst>
          </p:cNvPr>
          <p:cNvSpPr txBox="1"/>
          <p:nvPr/>
        </p:nvSpPr>
        <p:spPr>
          <a:xfrm>
            <a:off x="420035" y="3620214"/>
            <a:ext cx="7917143" cy="557653"/>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300">
                <a:latin typeface="+mj-lt"/>
                <a:cs typeface="Times New Roman" panose="02020603050405020304" pitchFamily="18" charset="0"/>
              </a:rPr>
              <a:t>Để đánh giá mô hình hồi quy ARIMA sử dụng chỉ số AIC</a:t>
            </a:r>
          </a:p>
        </p:txBody>
      </p:sp>
      <p:graphicFrame>
        <p:nvGraphicFramePr>
          <p:cNvPr id="4" name="Đối tượng 3">
            <a:extLst>
              <a:ext uri="{FF2B5EF4-FFF2-40B4-BE49-F238E27FC236}">
                <a16:creationId xmlns:a16="http://schemas.microsoft.com/office/drawing/2014/main" id="{0F3257C7-51E4-44A0-B644-58D89BFF96A1}"/>
              </a:ext>
            </a:extLst>
          </p:cNvPr>
          <p:cNvGraphicFramePr>
            <a:graphicFrameLocks noChangeAspect="1"/>
          </p:cNvGraphicFramePr>
          <p:nvPr>
            <p:extLst>
              <p:ext uri="{D42A27DB-BD31-4B8C-83A1-F6EECF244321}">
                <p14:modId xmlns:p14="http://schemas.microsoft.com/office/powerpoint/2010/main" val="2164259780"/>
              </p:ext>
            </p:extLst>
          </p:nvPr>
        </p:nvGraphicFramePr>
        <p:xfrm>
          <a:off x="3038475" y="4303713"/>
          <a:ext cx="3290888" cy="382587"/>
        </p:xfrm>
        <a:graphic>
          <a:graphicData uri="http://schemas.openxmlformats.org/presentationml/2006/ole">
            <mc:AlternateContent xmlns:mc="http://schemas.openxmlformats.org/markup-compatibility/2006">
              <mc:Choice xmlns:v="urn:schemas-microsoft-com:vml" Requires="v">
                <p:oleObj name="Equation" r:id="rId7" imgW="1752480" imgH="203040" progId="Equation.DSMT4">
                  <p:embed/>
                </p:oleObj>
              </mc:Choice>
              <mc:Fallback>
                <p:oleObj name="Equation" r:id="rId7" imgW="1752480" imgH="203040" progId="Equation.DSMT4">
                  <p:embed/>
                  <p:pic>
                    <p:nvPicPr>
                      <p:cNvPr id="0" name=""/>
                      <p:cNvPicPr/>
                      <p:nvPr/>
                    </p:nvPicPr>
                    <p:blipFill>
                      <a:blip r:embed="rId8"/>
                      <a:stretch>
                        <a:fillRect/>
                      </a:stretch>
                    </p:blipFill>
                    <p:spPr>
                      <a:xfrm>
                        <a:off x="3038475" y="4303713"/>
                        <a:ext cx="3290888" cy="382587"/>
                      </a:xfrm>
                      <a:prstGeom prst="rect">
                        <a:avLst/>
                      </a:prstGeom>
                    </p:spPr>
                  </p:pic>
                </p:oleObj>
              </mc:Fallback>
            </mc:AlternateContent>
          </a:graphicData>
        </a:graphic>
      </p:graphicFrame>
      <p:sp>
        <p:nvSpPr>
          <p:cNvPr id="16" name="Hộp Văn bản 15">
            <a:extLst>
              <a:ext uri="{FF2B5EF4-FFF2-40B4-BE49-F238E27FC236}">
                <a16:creationId xmlns:a16="http://schemas.microsoft.com/office/drawing/2014/main" id="{AE9FF224-6D84-4A25-858C-87BBD00959B4}"/>
              </a:ext>
            </a:extLst>
          </p:cNvPr>
          <p:cNvSpPr txBox="1"/>
          <p:nvPr/>
        </p:nvSpPr>
        <p:spPr>
          <a:xfrm>
            <a:off x="434975" y="4719120"/>
            <a:ext cx="7917143" cy="1088568"/>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300">
                <a:latin typeface="+mj-lt"/>
                <a:cs typeface="Times New Roman" panose="02020603050405020304" pitchFamily="18" charset="0"/>
              </a:rPr>
              <a:t>Hàm </a:t>
            </a:r>
            <a:r>
              <a:rPr lang="en-US" sz="2300" b="1">
                <a:latin typeface="+mj-lt"/>
                <a:cs typeface="Times New Roman" panose="02020603050405020304" pitchFamily="18" charset="0"/>
              </a:rPr>
              <a:t>Likelihood</a:t>
            </a:r>
            <a:r>
              <a:rPr lang="en-US" sz="2300">
                <a:latin typeface="+mj-lt"/>
                <a:cs typeface="Times New Roman" panose="02020603050405020304" pitchFamily="18" charset="0"/>
              </a:rPr>
              <a:t> là hàm hợp lý cực đại, k là số lượng tham số của mô hình hồi quy.</a:t>
            </a:r>
          </a:p>
        </p:txBody>
      </p:sp>
    </p:spTree>
    <p:extLst>
      <p:ext uri="{BB962C8B-B14F-4D97-AF65-F5344CB8AC3E}">
        <p14:creationId xmlns:p14="http://schemas.microsoft.com/office/powerpoint/2010/main" val="3959422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ARIMA Model – Mô hình Box-Jenkins</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8" name="Google Shape;111;p2">
            <a:extLst>
              <a:ext uri="{FF2B5EF4-FFF2-40B4-BE49-F238E27FC236}">
                <a16:creationId xmlns:a16="http://schemas.microsoft.com/office/drawing/2014/main" id="{3D839120-A3C1-48E7-8DA1-7370D9A3F7FA}"/>
              </a:ext>
            </a:extLst>
          </p:cNvPr>
          <p:cNvSpPr/>
          <p:nvPr/>
        </p:nvSpPr>
        <p:spPr>
          <a:xfrm>
            <a:off x="284369" y="1736513"/>
            <a:ext cx="8052809" cy="4401164"/>
          </a:xfrm>
          <a:prstGeom prst="rect">
            <a:avLst/>
          </a:prstGeom>
          <a:noFill/>
          <a:ln>
            <a:noFill/>
          </a:ln>
        </p:spPr>
        <p:txBody>
          <a:bodyPr spcFirstLastPara="1" wrap="square" lIns="91425" tIns="45700" rIns="91425" bIns="45700" anchor="t" anchorCtr="0">
            <a:spAutoFit/>
          </a:bodyPr>
          <a:lstStyle/>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1: </a:t>
            </a:r>
            <a:r>
              <a:rPr lang="en-US" sz="2000">
                <a:solidFill>
                  <a:srgbClr val="000000"/>
                </a:solidFill>
                <a:effectLst/>
                <a:latin typeface="+mj-lt"/>
                <a:ea typeface="Times New Roman" panose="02020603050405020304" pitchFamily="18" charset="0"/>
              </a:rPr>
              <a:t>Kiểm tra tính dừng bằng phương pháp ADF hoặc KPSS.</a:t>
            </a:r>
            <a:endParaRPr lang="en-US" sz="2000">
              <a:effectLst/>
              <a:latin typeface="+mj-lt"/>
              <a:ea typeface="Times New Roman" panose="02020603050405020304" pitchFamily="18" charset="0"/>
            </a:endParaRPr>
          </a:p>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2:</a:t>
            </a:r>
            <a:r>
              <a:rPr lang="en-US" sz="2000" b="1" i="1">
                <a:solidFill>
                  <a:srgbClr val="000000"/>
                </a:solidFill>
                <a:effectLst/>
                <a:latin typeface="+mj-lt"/>
                <a:ea typeface="Times New Roman" panose="02020603050405020304" pitchFamily="18" charset="0"/>
              </a:rPr>
              <a:t> </a:t>
            </a:r>
            <a:r>
              <a:rPr lang="en-US" sz="2000">
                <a:solidFill>
                  <a:srgbClr val="000000"/>
                </a:solidFill>
                <a:effectLst/>
                <a:latin typeface="+mj-lt"/>
                <a:ea typeface="Times New Roman" panose="02020603050405020304" pitchFamily="18" charset="0"/>
              </a:rPr>
              <a:t>Nếu là chuỗi dừng thì bỏ qua bước 2. Nếu là chuỗi dừng thì thực hiện bước biến chuỗi không dừng thành chuỗi dừng.</a:t>
            </a:r>
            <a:endParaRPr lang="en-US" sz="2000">
              <a:effectLst/>
              <a:latin typeface="+mj-lt"/>
              <a:ea typeface="Times New Roman" panose="02020603050405020304" pitchFamily="18" charset="0"/>
            </a:endParaRPr>
          </a:p>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3: </a:t>
            </a:r>
            <a:r>
              <a:rPr lang="en-US" sz="2000">
                <a:solidFill>
                  <a:srgbClr val="000000"/>
                </a:solidFill>
                <a:effectLst/>
                <a:latin typeface="+mj-lt"/>
                <a:ea typeface="Times New Roman" panose="02020603050405020304" pitchFamily="18" charset="0"/>
              </a:rPr>
              <a:t>Chọn bậc p trong mô hình AR(p) để tối ưu</a:t>
            </a:r>
            <a:endParaRPr lang="en-US" sz="2000">
              <a:effectLst/>
              <a:latin typeface="+mj-lt"/>
              <a:ea typeface="Times New Roman" panose="02020603050405020304" pitchFamily="18" charset="0"/>
            </a:endParaRPr>
          </a:p>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4:</a:t>
            </a:r>
            <a:r>
              <a:rPr lang="en-US" sz="2000" b="1" i="1">
                <a:solidFill>
                  <a:srgbClr val="000000"/>
                </a:solidFill>
                <a:effectLst/>
                <a:latin typeface="+mj-lt"/>
                <a:ea typeface="Times New Roman" panose="02020603050405020304" pitchFamily="18" charset="0"/>
              </a:rPr>
              <a:t> </a:t>
            </a:r>
            <a:r>
              <a:rPr lang="en-US" sz="2000">
                <a:solidFill>
                  <a:srgbClr val="000000"/>
                </a:solidFill>
                <a:effectLst/>
                <a:latin typeface="+mj-lt"/>
                <a:ea typeface="Times New Roman" panose="02020603050405020304" pitchFamily="18" charset="0"/>
              </a:rPr>
              <a:t>Chọn bậc q trong mô hình MA(q) để tối ưu</a:t>
            </a:r>
            <a:endParaRPr lang="en-US" sz="2000">
              <a:effectLst/>
              <a:latin typeface="+mj-lt"/>
              <a:ea typeface="Times New Roman" panose="02020603050405020304" pitchFamily="18" charset="0"/>
            </a:endParaRPr>
          </a:p>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5: </a:t>
            </a:r>
            <a:r>
              <a:rPr lang="en-US" sz="2000">
                <a:solidFill>
                  <a:srgbClr val="000000"/>
                </a:solidFill>
                <a:effectLst/>
                <a:latin typeface="+mj-lt"/>
                <a:ea typeface="Times New Roman" panose="02020603050405020304" pitchFamily="18" charset="0"/>
              </a:rPr>
              <a:t>Ước lượng p, d, q sao cho mô hình ARIMA(p,d,q) sau đó chọn mô hình tối ưu.</a:t>
            </a:r>
            <a:endParaRPr lang="en-US" sz="2000">
              <a:effectLst/>
              <a:latin typeface="+mj-lt"/>
              <a:ea typeface="Times New Roman" panose="02020603050405020304" pitchFamily="18" charset="0"/>
            </a:endParaRPr>
          </a:p>
          <a:p>
            <a:pPr marL="285750" marR="0" lvl="0" indent="-285750" algn="just">
              <a:lnSpc>
                <a:spcPct val="150000"/>
              </a:lnSpc>
              <a:spcBef>
                <a:spcPts val="0"/>
              </a:spcBef>
              <a:spcAft>
                <a:spcPts val="800"/>
              </a:spcAft>
              <a:buSzPts val="1300"/>
              <a:buFont typeface="Arial" panose="020B0604020202020204" pitchFamily="34" charset="0"/>
              <a:buChar char="•"/>
            </a:pPr>
            <a:r>
              <a:rPr lang="en-US" sz="2000" b="1">
                <a:solidFill>
                  <a:srgbClr val="000000"/>
                </a:solidFill>
                <a:effectLst/>
                <a:latin typeface="+mj-lt"/>
                <a:ea typeface="Times New Roman" panose="02020603050405020304" pitchFamily="18" charset="0"/>
              </a:rPr>
              <a:t>Bước 6:</a:t>
            </a:r>
            <a:r>
              <a:rPr lang="en-US" sz="2000" b="1" i="1">
                <a:solidFill>
                  <a:srgbClr val="000000"/>
                </a:solidFill>
                <a:effectLst/>
                <a:latin typeface="+mj-lt"/>
                <a:ea typeface="Times New Roman" panose="02020603050405020304" pitchFamily="18" charset="0"/>
              </a:rPr>
              <a:t> </a:t>
            </a:r>
            <a:r>
              <a:rPr lang="en-US" sz="2000">
                <a:solidFill>
                  <a:srgbClr val="000000"/>
                </a:solidFill>
                <a:effectLst/>
                <a:latin typeface="+mj-lt"/>
                <a:ea typeface="Times New Roman" panose="02020603050405020304" pitchFamily="18" charset="0"/>
              </a:rPr>
              <a:t>Dự báo</a:t>
            </a:r>
            <a:endParaRPr lang="en-US" sz="2000">
              <a:effectLst/>
              <a:latin typeface="+mj-lt"/>
              <a:ea typeface="Times New Roman" panose="02020603050405020304" pitchFamily="18" charset="0"/>
            </a:endParaRPr>
          </a:p>
        </p:txBody>
      </p:sp>
    </p:spTree>
    <p:extLst>
      <p:ext uri="{BB962C8B-B14F-4D97-AF65-F5344CB8AC3E}">
        <p14:creationId xmlns:p14="http://schemas.microsoft.com/office/powerpoint/2010/main" val="41756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1009860" y="820477"/>
            <a:ext cx="8274050" cy="814388"/>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chemeClr val="accent2"/>
              </a:buClr>
              <a:buSzPts val="3200"/>
              <a:buFont typeface="Cambria"/>
              <a:buNone/>
            </a:pPr>
            <a:r>
              <a:rPr lang="en-US" sz="3200">
                <a:solidFill>
                  <a:schemeClr val="accent2"/>
                </a:solidFill>
                <a:latin typeface="Cambria"/>
                <a:ea typeface="Cambria"/>
                <a:cs typeface="Cambria"/>
                <a:sym typeface="Cambria"/>
              </a:rPr>
              <a:t>NỘI DUNG ĐỀ TÀI</a:t>
            </a:r>
            <a:endParaRPr sz="3200" b="1">
              <a:solidFill>
                <a:schemeClr val="accent2"/>
              </a:solidFill>
              <a:latin typeface="Cambria"/>
              <a:ea typeface="Cambria"/>
              <a:cs typeface="Cambria"/>
              <a:sym typeface="Cambria"/>
            </a:endParaRPr>
          </a:p>
        </p:txBody>
      </p:sp>
      <p:sp>
        <p:nvSpPr>
          <p:cNvPr id="111" name="Google Shape;111;p2"/>
          <p:cNvSpPr/>
          <p:nvPr/>
        </p:nvSpPr>
        <p:spPr>
          <a:xfrm>
            <a:off x="709127" y="1959429"/>
            <a:ext cx="7688424" cy="3082855"/>
          </a:xfrm>
          <a:prstGeom prst="rect">
            <a:avLst/>
          </a:prstGeom>
          <a:noFill/>
          <a:ln>
            <a:noFill/>
          </a:ln>
        </p:spPr>
        <p:txBody>
          <a:bodyPr spcFirstLastPara="1" wrap="square" lIns="91425" tIns="45700" rIns="91425" bIns="45700" anchor="t" anchorCtr="0">
            <a:spAutoFit/>
          </a:bodyPr>
          <a:lstStyle/>
          <a:p>
            <a:pPr marL="609600" marR="0" lvl="0" indent="-457200" algn="just" rtl="0">
              <a:lnSpc>
                <a:spcPct val="115000"/>
              </a:lnSpc>
              <a:spcBef>
                <a:spcPts val="800"/>
              </a:spcBef>
              <a:spcAft>
                <a:spcPts val="0"/>
              </a:spcAft>
              <a:buClr>
                <a:schemeClr val="dk1"/>
              </a:buClr>
              <a:buSzPts val="2400"/>
              <a:buFont typeface="Arial"/>
              <a:buAutoNum type="arabicPeriod"/>
            </a:pPr>
            <a:r>
              <a:rPr lang="en-US" sz="2800" b="1" i="0" u="none" strike="noStrike" cap="none">
                <a:solidFill>
                  <a:srgbClr val="0070C0"/>
                </a:solidFill>
                <a:sym typeface="Arial"/>
              </a:rPr>
              <a:t>Giới thiệu về đề tài</a:t>
            </a:r>
          </a:p>
          <a:p>
            <a:pPr marL="609600" marR="0" lvl="0" indent="-457200" algn="just" rtl="0">
              <a:lnSpc>
                <a:spcPct val="115000"/>
              </a:lnSpc>
              <a:spcBef>
                <a:spcPts val="800"/>
              </a:spcBef>
              <a:spcAft>
                <a:spcPts val="0"/>
              </a:spcAft>
              <a:buClr>
                <a:schemeClr val="dk1"/>
              </a:buClr>
              <a:buSzPts val="2400"/>
              <a:buFont typeface="Arial"/>
              <a:buAutoNum type="arabicPeriod"/>
            </a:pPr>
            <a:r>
              <a:rPr lang="en-US" sz="2800" b="1">
                <a:solidFill>
                  <a:srgbClr val="0070C0"/>
                </a:solidFill>
              </a:rPr>
              <a:t>Cơ sở lý thuyết</a:t>
            </a:r>
          </a:p>
          <a:p>
            <a:pPr marL="609600" marR="0" lvl="0" indent="-457200" algn="just" rtl="0">
              <a:lnSpc>
                <a:spcPct val="115000"/>
              </a:lnSpc>
              <a:spcBef>
                <a:spcPts val="800"/>
              </a:spcBef>
              <a:spcAft>
                <a:spcPts val="0"/>
              </a:spcAft>
              <a:buClr>
                <a:schemeClr val="dk1"/>
              </a:buClr>
              <a:buSzPts val="2400"/>
              <a:buFont typeface="Arial"/>
              <a:buAutoNum type="arabicPeriod"/>
            </a:pPr>
            <a:r>
              <a:rPr lang="en-US" sz="2800" b="1">
                <a:solidFill>
                  <a:srgbClr val="0070C0"/>
                </a:solidFill>
              </a:rPr>
              <a:t>Cơ sở khoa học lai mô hình</a:t>
            </a:r>
          </a:p>
          <a:p>
            <a:pPr marL="609600" marR="0" lvl="0" indent="-457200" algn="just" rtl="0">
              <a:lnSpc>
                <a:spcPct val="115000"/>
              </a:lnSpc>
              <a:spcBef>
                <a:spcPts val="800"/>
              </a:spcBef>
              <a:spcAft>
                <a:spcPts val="0"/>
              </a:spcAft>
              <a:buClr>
                <a:schemeClr val="dk1"/>
              </a:buClr>
              <a:buSzPts val="2400"/>
              <a:buFont typeface="Arial"/>
              <a:buAutoNum type="arabicPeriod"/>
            </a:pPr>
            <a:r>
              <a:rPr lang="en-US" sz="2800" b="1">
                <a:solidFill>
                  <a:srgbClr val="0070C0"/>
                </a:solidFill>
              </a:rPr>
              <a:t>Phân tích thiết kế và thực nghiệm</a:t>
            </a:r>
          </a:p>
          <a:p>
            <a:pPr marL="609600" marR="0" lvl="0" indent="-457200" algn="just" rtl="0">
              <a:lnSpc>
                <a:spcPct val="115000"/>
              </a:lnSpc>
              <a:spcBef>
                <a:spcPts val="800"/>
              </a:spcBef>
              <a:spcAft>
                <a:spcPts val="0"/>
              </a:spcAft>
              <a:buClr>
                <a:schemeClr val="dk1"/>
              </a:buClr>
              <a:buSzPts val="2400"/>
              <a:buFont typeface="Arial"/>
              <a:buAutoNum type="arabicPeriod"/>
            </a:pPr>
            <a:r>
              <a:rPr lang="en-US" sz="2800" b="1">
                <a:solidFill>
                  <a:srgbClr val="0070C0"/>
                </a:solidFill>
              </a:rPr>
              <a:t>Kết quả đạt được và hướng phát triển</a:t>
            </a:r>
          </a:p>
        </p:txBody>
      </p:sp>
      <p:pic>
        <p:nvPicPr>
          <p:cNvPr id="4" name="Đồ họa 3">
            <a:extLst>
              <a:ext uri="{FF2B5EF4-FFF2-40B4-BE49-F238E27FC236}">
                <a16:creationId xmlns:a16="http://schemas.microsoft.com/office/drawing/2014/main" id="{BC31CDC9-9043-419E-AACF-169CFC9764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6885" y="597247"/>
            <a:ext cx="3437130" cy="22392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p:tgtEl>
                                          <p:spTgt spid="1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Support Vector Machine (SVM) và Module SVR</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5" name="Hình ảnh 4">
            <a:extLst>
              <a:ext uri="{FF2B5EF4-FFF2-40B4-BE49-F238E27FC236}">
                <a16:creationId xmlns:a16="http://schemas.microsoft.com/office/drawing/2014/main" id="{CBD419D6-B022-44D8-AA3B-BB84557AF520}"/>
              </a:ext>
            </a:extLst>
          </p:cNvPr>
          <p:cNvPicPr/>
          <p:nvPr/>
        </p:nvPicPr>
        <p:blipFill>
          <a:blip r:embed="rId5">
            <a:extLst>
              <a:ext uri="{28A0092B-C50C-407E-A947-70E740481C1C}">
                <a14:useLocalDpi xmlns:a14="http://schemas.microsoft.com/office/drawing/2010/main" val="0"/>
              </a:ext>
            </a:extLst>
          </a:blip>
          <a:stretch>
            <a:fillRect/>
          </a:stretch>
        </p:blipFill>
        <p:spPr>
          <a:xfrm>
            <a:off x="4572000" y="2123347"/>
            <a:ext cx="4205204" cy="3029566"/>
          </a:xfrm>
          <a:prstGeom prst="rect">
            <a:avLst/>
          </a:prstGeom>
        </p:spPr>
      </p:pic>
      <p:sp>
        <p:nvSpPr>
          <p:cNvPr id="7" name="Google Shape;111;p2">
            <a:extLst>
              <a:ext uri="{FF2B5EF4-FFF2-40B4-BE49-F238E27FC236}">
                <a16:creationId xmlns:a16="http://schemas.microsoft.com/office/drawing/2014/main" id="{C01BC4BF-E578-4B8D-B6BB-F6D666FEE6FD}"/>
              </a:ext>
            </a:extLst>
          </p:cNvPr>
          <p:cNvSpPr/>
          <p:nvPr/>
        </p:nvSpPr>
        <p:spPr>
          <a:xfrm>
            <a:off x="107576" y="1960200"/>
            <a:ext cx="4323219" cy="4870524"/>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Support Vector Machine là tìm </a:t>
            </a:r>
            <a:r>
              <a:rPr lang="en-US" sz="2300" b="1" i="1"/>
              <a:t>đường ranh giới phân lớp</a:t>
            </a:r>
            <a:r>
              <a:rPr lang="en-US" sz="2300" i="1"/>
              <a:t> </a:t>
            </a:r>
            <a:r>
              <a:rPr lang="en-US" sz="2300"/>
              <a:t>dựa trên khoảng cách hình học.</a:t>
            </a:r>
          </a:p>
          <a:p>
            <a:pPr marL="342900" indent="-342900" algn="just">
              <a:lnSpc>
                <a:spcPct val="150000"/>
              </a:lnSpc>
              <a:buFont typeface="Arial" panose="020B0604020202020204" pitchFamily="34" charset="0"/>
              <a:buChar char="•"/>
            </a:pPr>
            <a:r>
              <a:rPr lang="en-US" sz="2300"/>
              <a:t>SVR là một module của SVM và ứng dụng trong bài toán hồi quy. Phù hợp với chuỗi thời gian </a:t>
            </a:r>
          </a:p>
          <a:p>
            <a:pPr algn="just">
              <a:lnSpc>
                <a:spcPct val="150000"/>
              </a:lnSpc>
            </a:pPr>
            <a:endParaRPr lang="en-US" sz="2300"/>
          </a:p>
        </p:txBody>
      </p:sp>
      <p:sp>
        <p:nvSpPr>
          <p:cNvPr id="9" name="Google Shape;111;p2">
            <a:extLst>
              <a:ext uri="{FF2B5EF4-FFF2-40B4-BE49-F238E27FC236}">
                <a16:creationId xmlns:a16="http://schemas.microsoft.com/office/drawing/2014/main" id="{F1BD1B9E-2211-4AE5-A079-69584A63931C}"/>
              </a:ext>
            </a:extLst>
          </p:cNvPr>
          <p:cNvSpPr/>
          <p:nvPr/>
        </p:nvSpPr>
        <p:spPr>
          <a:xfrm>
            <a:off x="5366161" y="4310395"/>
            <a:ext cx="3777839" cy="1685036"/>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a:t>Trục Y là trục giá trị</a:t>
            </a:r>
          </a:p>
          <a:p>
            <a:pPr marL="342900" indent="-342900" algn="just">
              <a:lnSpc>
                <a:spcPct val="150000"/>
              </a:lnSpc>
              <a:buFont typeface="Arial" panose="020B0604020202020204" pitchFamily="34" charset="0"/>
              <a:buChar char="•"/>
            </a:pPr>
            <a:r>
              <a:rPr lang="en-US" sz="2300"/>
              <a:t>Trục X là trục thời gian chuyển sang kiểu int</a:t>
            </a:r>
          </a:p>
        </p:txBody>
      </p:sp>
    </p:spTree>
    <p:extLst>
      <p:ext uri="{BB962C8B-B14F-4D97-AF65-F5344CB8AC3E}">
        <p14:creationId xmlns:p14="http://schemas.microsoft.com/office/powerpoint/2010/main" val="2306114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SVM và Module SVR – Kernel SVM</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7" name="Hình ảnh 6" descr="Ảnh có chứa bàn&#10;&#10;Mô tả được tạo tự động">
            <a:extLst>
              <a:ext uri="{FF2B5EF4-FFF2-40B4-BE49-F238E27FC236}">
                <a16:creationId xmlns:a16="http://schemas.microsoft.com/office/drawing/2014/main" id="{9337C87F-A11A-4DC4-835E-B60B35146CE5}"/>
              </a:ext>
            </a:extLst>
          </p:cNvPr>
          <p:cNvPicPr/>
          <p:nvPr/>
        </p:nvPicPr>
        <p:blipFill>
          <a:blip r:embed="rId5"/>
          <a:stretch>
            <a:fillRect/>
          </a:stretch>
        </p:blipFill>
        <p:spPr>
          <a:xfrm>
            <a:off x="154137" y="3998949"/>
            <a:ext cx="8891904" cy="1934976"/>
          </a:xfrm>
          <a:prstGeom prst="rect">
            <a:avLst/>
          </a:prstGeom>
        </p:spPr>
      </p:pic>
      <p:pic>
        <p:nvPicPr>
          <p:cNvPr id="8" name="Hình ảnh 7">
            <a:extLst>
              <a:ext uri="{FF2B5EF4-FFF2-40B4-BE49-F238E27FC236}">
                <a16:creationId xmlns:a16="http://schemas.microsoft.com/office/drawing/2014/main" id="{287D32B8-AF79-4140-BDDA-662EA55D2541}"/>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146800" y="924075"/>
            <a:ext cx="2769870" cy="2797175"/>
          </a:xfrm>
          <a:prstGeom prst="rect">
            <a:avLst/>
          </a:prstGeom>
        </p:spPr>
      </p:pic>
      <p:sp>
        <p:nvSpPr>
          <p:cNvPr id="9" name="Google Shape;111;p2">
            <a:extLst>
              <a:ext uri="{FF2B5EF4-FFF2-40B4-BE49-F238E27FC236}">
                <a16:creationId xmlns:a16="http://schemas.microsoft.com/office/drawing/2014/main" id="{67B8C168-B608-4361-ABA5-6AE8E697F1FA}"/>
              </a:ext>
            </a:extLst>
          </p:cNvPr>
          <p:cNvSpPr/>
          <p:nvPr/>
        </p:nvSpPr>
        <p:spPr>
          <a:xfrm>
            <a:off x="154137" y="1822568"/>
            <a:ext cx="5805599" cy="1938952"/>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000" b="1"/>
              <a:t>Kernel Linear </a:t>
            </a:r>
            <a:r>
              <a:rPr lang="en-US" sz="2000"/>
              <a:t>không chính xác với những dữ liệu phi tuyến tính. Nên có một số hàm thay Linear để xử lý bài toán phân lớp phi tuyến. Hàm ứng cử là </a:t>
            </a:r>
            <a:r>
              <a:rPr lang="en-US" sz="2000" b="1"/>
              <a:t>hàm rbf.</a:t>
            </a:r>
          </a:p>
        </p:txBody>
      </p:sp>
    </p:spTree>
    <p:extLst>
      <p:ext uri="{BB962C8B-B14F-4D97-AF65-F5344CB8AC3E}">
        <p14:creationId xmlns:p14="http://schemas.microsoft.com/office/powerpoint/2010/main" val="2926862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Neural Network</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10" name="Hình ảnh 9" descr="Ảnh có chứa văn bản, đồng hồ&#10;&#10;Mô tả được tạo tự động">
            <a:extLst>
              <a:ext uri="{FF2B5EF4-FFF2-40B4-BE49-F238E27FC236}">
                <a16:creationId xmlns:a16="http://schemas.microsoft.com/office/drawing/2014/main" id="{BBEC5731-3B37-4F47-A298-E408FC1508C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95835" y="1792052"/>
            <a:ext cx="5066852" cy="2699813"/>
          </a:xfrm>
          <a:prstGeom prst="rect">
            <a:avLst/>
          </a:prstGeom>
        </p:spPr>
      </p:pic>
      <p:sp>
        <p:nvSpPr>
          <p:cNvPr id="11" name="Google Shape;111;p2">
            <a:extLst>
              <a:ext uri="{FF2B5EF4-FFF2-40B4-BE49-F238E27FC236}">
                <a16:creationId xmlns:a16="http://schemas.microsoft.com/office/drawing/2014/main" id="{F4FE0446-F939-4BAB-9905-1EE0D61C0832}"/>
              </a:ext>
            </a:extLst>
          </p:cNvPr>
          <p:cNvSpPr/>
          <p:nvPr/>
        </p:nvSpPr>
        <p:spPr>
          <a:xfrm>
            <a:off x="0" y="4436703"/>
            <a:ext cx="8616875" cy="1685036"/>
          </a:xfrm>
          <a:prstGeom prst="rect">
            <a:avLst/>
          </a:prstGeom>
          <a:noFill/>
          <a:ln>
            <a:noFill/>
          </a:ln>
        </p:spPr>
        <p:txBody>
          <a:bodyPr spcFirstLastPara="1" wrap="square" lIns="91425" tIns="45700" rIns="91425" bIns="45700" anchor="t" anchorCtr="0">
            <a:spAutoFit/>
          </a:bodyPr>
          <a:lstStyle/>
          <a:p>
            <a:pPr marL="342900" indent="-342900" algn="just">
              <a:lnSpc>
                <a:spcPct val="150000"/>
              </a:lnSpc>
              <a:buFont typeface="Arial" panose="020B0604020202020204" pitchFamily="34" charset="0"/>
              <a:buChar char="•"/>
            </a:pPr>
            <a:r>
              <a:rPr lang="en-US" sz="2300" b="1">
                <a:latin typeface="+mn-lt"/>
                <a:ea typeface="Calibri" panose="020F0502020204030204" pitchFamily="34" charset="0"/>
              </a:rPr>
              <a:t>Neural Network </a:t>
            </a:r>
            <a:r>
              <a:rPr lang="en-US" sz="2300">
                <a:latin typeface="+mn-lt"/>
                <a:ea typeface="Calibri" panose="020F0502020204030204" pitchFamily="34" charset="0"/>
              </a:rPr>
              <a:t>đ</a:t>
            </a:r>
            <a:r>
              <a:rPr lang="vi-VN" sz="2300">
                <a:latin typeface="+mn-lt"/>
                <a:ea typeface="Calibri" panose="020F0502020204030204" pitchFamily="34" charset="0"/>
              </a:rPr>
              <a:t>ược tổ chức thành từng lớp (layer) mỗi lớp lại được tạo thành từ các nodes có chứa một hàm kích hoạt (activate function) và liên kết có trọng số với nhau. </a:t>
            </a:r>
            <a:endParaRPr lang="en-US" sz="2300">
              <a:latin typeface="+mn-lt"/>
              <a:ea typeface="Calibri" panose="020F0502020204030204" pitchFamily="34" charset="0"/>
            </a:endParaRPr>
          </a:p>
        </p:txBody>
      </p:sp>
      <p:graphicFrame>
        <p:nvGraphicFramePr>
          <p:cNvPr id="9" name="Đối tượng 8">
            <a:extLst>
              <a:ext uri="{FF2B5EF4-FFF2-40B4-BE49-F238E27FC236}">
                <a16:creationId xmlns:a16="http://schemas.microsoft.com/office/drawing/2014/main" id="{483C9A55-2B2F-454B-95A3-7E495E5C70CA}"/>
              </a:ext>
            </a:extLst>
          </p:cNvPr>
          <p:cNvGraphicFramePr>
            <a:graphicFrameLocks noChangeAspect="1"/>
          </p:cNvGraphicFramePr>
          <p:nvPr>
            <p:extLst>
              <p:ext uri="{D42A27DB-BD31-4B8C-83A1-F6EECF244321}">
                <p14:modId xmlns:p14="http://schemas.microsoft.com/office/powerpoint/2010/main" val="2601119623"/>
              </p:ext>
            </p:extLst>
          </p:nvPr>
        </p:nvGraphicFramePr>
        <p:xfrm>
          <a:off x="5658522" y="2486622"/>
          <a:ext cx="2693458" cy="954375"/>
        </p:xfrm>
        <a:graphic>
          <a:graphicData uri="http://schemas.openxmlformats.org/presentationml/2006/ole">
            <mc:AlternateContent xmlns:mc="http://schemas.openxmlformats.org/markup-compatibility/2006">
              <mc:Choice xmlns:v="urn:schemas-microsoft-com:vml" Requires="v">
                <p:oleObj name="Equation" r:id="rId6" imgW="1209040" imgH="429375" progId="Equation.DSMT4">
                  <p:embed/>
                </p:oleObj>
              </mc:Choice>
              <mc:Fallback>
                <p:oleObj name="Equation" r:id="rId6" imgW="1209040" imgH="429375" progId="Equation.DSMT4">
                  <p:embed/>
                  <p:pic>
                    <p:nvPicPr>
                      <p:cNvPr id="0" name=""/>
                      <p:cNvPicPr/>
                      <p:nvPr/>
                    </p:nvPicPr>
                    <p:blipFill>
                      <a:blip r:embed="rId7"/>
                      <a:stretch>
                        <a:fillRect/>
                      </a:stretch>
                    </p:blipFill>
                    <p:spPr>
                      <a:xfrm>
                        <a:off x="5658522" y="2486622"/>
                        <a:ext cx="2693458" cy="954375"/>
                      </a:xfrm>
                      <a:prstGeom prst="rect">
                        <a:avLst/>
                      </a:prstGeom>
                    </p:spPr>
                  </p:pic>
                </p:oleObj>
              </mc:Fallback>
            </mc:AlternateContent>
          </a:graphicData>
        </a:graphic>
      </p:graphicFrame>
      <p:sp>
        <p:nvSpPr>
          <p:cNvPr id="13" name="Hộp Văn bản 12">
            <a:extLst>
              <a:ext uri="{FF2B5EF4-FFF2-40B4-BE49-F238E27FC236}">
                <a16:creationId xmlns:a16="http://schemas.microsoft.com/office/drawing/2014/main" id="{5F9AFEE9-3D40-450C-9A73-AA954976CF44}"/>
              </a:ext>
            </a:extLst>
          </p:cNvPr>
          <p:cNvSpPr txBox="1"/>
          <p:nvPr/>
        </p:nvSpPr>
        <p:spPr>
          <a:xfrm>
            <a:off x="5718828" y="1944739"/>
            <a:ext cx="2684743" cy="446276"/>
          </a:xfrm>
          <a:prstGeom prst="rect">
            <a:avLst/>
          </a:prstGeom>
          <a:solidFill>
            <a:schemeClr val="accent2">
              <a:lumMod val="40000"/>
              <a:lumOff val="60000"/>
            </a:schemeClr>
          </a:solidFill>
          <a:ln w="19050">
            <a:solidFill>
              <a:schemeClr val="tx2">
                <a:lumMod val="25000"/>
              </a:schemeClr>
            </a:solidFill>
          </a:ln>
        </p:spPr>
        <p:txBody>
          <a:bodyPr wrap="square">
            <a:spAutoFit/>
          </a:bodyPr>
          <a:lstStyle/>
          <a:p>
            <a:pPr algn="just"/>
            <a:r>
              <a:rPr lang="en-US" sz="2300"/>
              <a:t>Công thức tính Out</a:t>
            </a:r>
          </a:p>
        </p:txBody>
      </p:sp>
      <p:sp>
        <p:nvSpPr>
          <p:cNvPr id="12" name="Hình Bầu dục 11">
            <a:extLst>
              <a:ext uri="{FF2B5EF4-FFF2-40B4-BE49-F238E27FC236}">
                <a16:creationId xmlns:a16="http://schemas.microsoft.com/office/drawing/2014/main" id="{92C9537E-5D20-4852-B134-7DAE5480A244}"/>
              </a:ext>
            </a:extLst>
          </p:cNvPr>
          <p:cNvSpPr/>
          <p:nvPr/>
        </p:nvSpPr>
        <p:spPr>
          <a:xfrm>
            <a:off x="2850776" y="2259106"/>
            <a:ext cx="2183803" cy="217759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821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Neural Network</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3" name="Hình ảnh 2">
            <a:extLst>
              <a:ext uri="{FF2B5EF4-FFF2-40B4-BE49-F238E27FC236}">
                <a16:creationId xmlns:a16="http://schemas.microsoft.com/office/drawing/2014/main" id="{5161B9A8-E5F1-4CC9-8725-D7514FD64856}"/>
              </a:ext>
            </a:extLst>
          </p:cNvPr>
          <p:cNvPicPr>
            <a:picLocks noChangeAspect="1"/>
          </p:cNvPicPr>
          <p:nvPr/>
        </p:nvPicPr>
        <p:blipFill>
          <a:blip r:embed="rId5"/>
          <a:stretch>
            <a:fillRect/>
          </a:stretch>
        </p:blipFill>
        <p:spPr>
          <a:xfrm>
            <a:off x="1613311" y="1817650"/>
            <a:ext cx="5648101" cy="4300088"/>
          </a:xfrm>
          <a:prstGeom prst="rect">
            <a:avLst/>
          </a:prstGeom>
        </p:spPr>
      </p:pic>
    </p:spTree>
    <p:extLst>
      <p:ext uri="{BB962C8B-B14F-4D97-AF65-F5344CB8AC3E}">
        <p14:creationId xmlns:p14="http://schemas.microsoft.com/office/powerpoint/2010/main" val="315405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8249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Neural Network - RNN</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4" name="Hình ảnh 3">
            <a:extLst>
              <a:ext uri="{FF2B5EF4-FFF2-40B4-BE49-F238E27FC236}">
                <a16:creationId xmlns:a16="http://schemas.microsoft.com/office/drawing/2014/main" id="{43EA1E81-F260-4D3D-A995-152B700DA9B1}"/>
              </a:ext>
            </a:extLst>
          </p:cNvPr>
          <p:cNvPicPr>
            <a:picLocks noChangeAspect="1"/>
          </p:cNvPicPr>
          <p:nvPr/>
        </p:nvPicPr>
        <p:blipFill>
          <a:blip r:embed="rId5"/>
          <a:stretch>
            <a:fillRect/>
          </a:stretch>
        </p:blipFill>
        <p:spPr>
          <a:xfrm>
            <a:off x="1879937" y="2081211"/>
            <a:ext cx="4649956" cy="3994085"/>
          </a:xfrm>
          <a:prstGeom prst="rect">
            <a:avLst/>
          </a:prstGeom>
        </p:spPr>
      </p:pic>
    </p:spTree>
    <p:extLst>
      <p:ext uri="{BB962C8B-B14F-4D97-AF65-F5344CB8AC3E}">
        <p14:creationId xmlns:p14="http://schemas.microsoft.com/office/powerpoint/2010/main" val="4168153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Neural Network - LSTM</a:t>
            </a:r>
            <a:endParaRPr sz="2600" b="1">
              <a:solidFill>
                <a:schemeClr val="accent2"/>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5" name="Hình ảnh 4" descr="Ảnh có chứa văn bản, đồng hồ&#10;&#10;Mô tả được tạo tự động">
            <a:extLst>
              <a:ext uri="{FF2B5EF4-FFF2-40B4-BE49-F238E27FC236}">
                <a16:creationId xmlns:a16="http://schemas.microsoft.com/office/drawing/2014/main" id="{F2CB3DA3-7619-430E-A909-ACB9686E9B9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86786" y="2331756"/>
            <a:ext cx="7970427" cy="3316008"/>
          </a:xfrm>
          <a:prstGeom prst="rect">
            <a:avLst/>
          </a:prstGeom>
        </p:spPr>
      </p:pic>
    </p:spTree>
    <p:extLst>
      <p:ext uri="{BB962C8B-B14F-4D97-AF65-F5344CB8AC3E}">
        <p14:creationId xmlns:p14="http://schemas.microsoft.com/office/powerpoint/2010/main" val="1856126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Reinforcement Learning - Q-Learning</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7" name="Google Shape;111;p2">
            <a:extLst>
              <a:ext uri="{FF2B5EF4-FFF2-40B4-BE49-F238E27FC236}">
                <a16:creationId xmlns:a16="http://schemas.microsoft.com/office/drawing/2014/main" id="{BD09F219-461C-43E0-8220-518CEEB919E9}"/>
              </a:ext>
            </a:extLst>
          </p:cNvPr>
          <p:cNvSpPr/>
          <p:nvPr/>
        </p:nvSpPr>
        <p:spPr>
          <a:xfrm>
            <a:off x="434976" y="1749257"/>
            <a:ext cx="8274050" cy="3885639"/>
          </a:xfrm>
          <a:prstGeom prst="rect">
            <a:avLst/>
          </a:prstGeom>
          <a:noFill/>
          <a:ln>
            <a:noFill/>
          </a:ln>
        </p:spPr>
        <p:txBody>
          <a:bodyPr spcFirstLastPara="1" wrap="square" lIns="91425" tIns="45700" rIns="91425" bIns="45700" anchor="t" anchorCtr="0">
            <a:spAutoFit/>
          </a:bodyPr>
          <a:lstStyle/>
          <a:p>
            <a:pPr marL="0" marR="0" indent="342900" algn="just">
              <a:lnSpc>
                <a:spcPct val="150000"/>
              </a:lnSpc>
              <a:spcBef>
                <a:spcPts val="0"/>
              </a:spcBef>
              <a:spcAft>
                <a:spcPts val="600"/>
              </a:spcAft>
            </a:pPr>
            <a:r>
              <a:rPr lang="en-US" sz="2300">
                <a:effectLst/>
                <a:latin typeface="+mj-lt"/>
                <a:ea typeface="Calibri" panose="020F0502020204030204" pitchFamily="34" charset="0"/>
                <a:cs typeface="Times New Roman" panose="02020603050405020304" pitchFamily="18" charset="0"/>
              </a:rPr>
              <a:t>Quá trình học của con người được phân làm 4 nhân tố</a:t>
            </a:r>
          </a:p>
          <a:p>
            <a:pPr marL="342900" marR="0" lvl="0" indent="-342900" algn="just">
              <a:lnSpc>
                <a:spcPct val="150000"/>
              </a:lnSpc>
              <a:spcBef>
                <a:spcPts val="0"/>
              </a:spcBef>
              <a:spcAft>
                <a:spcPts val="0"/>
              </a:spcAft>
              <a:buFont typeface="Arial" panose="020B0604020202020204" pitchFamily="34" charset="0"/>
              <a:buChar char="•"/>
            </a:pPr>
            <a:r>
              <a:rPr lang="en-US" sz="2300" b="1">
                <a:effectLst/>
                <a:latin typeface="+mj-lt"/>
                <a:ea typeface="Calibri" panose="020F0502020204030204" pitchFamily="34" charset="0"/>
                <a:cs typeface="Times New Roman" panose="02020603050405020304" pitchFamily="18" charset="0"/>
              </a:rPr>
              <a:t>Agent: </a:t>
            </a:r>
            <a:r>
              <a:rPr lang="en-US" sz="2300">
                <a:effectLst/>
                <a:latin typeface="+mj-lt"/>
                <a:ea typeface="Calibri" panose="020F0502020204030204" pitchFamily="34" charset="0"/>
                <a:cs typeface="Times New Roman" panose="02020603050405020304" pitchFamily="18" charset="0"/>
              </a:rPr>
              <a:t>Đối tượng thực thể nghiên cứu ở đây là con người.</a:t>
            </a:r>
          </a:p>
          <a:p>
            <a:pPr marL="342900" marR="0" lvl="0" indent="-342900" algn="just">
              <a:lnSpc>
                <a:spcPct val="150000"/>
              </a:lnSpc>
              <a:spcBef>
                <a:spcPts val="0"/>
              </a:spcBef>
              <a:spcAft>
                <a:spcPts val="0"/>
              </a:spcAft>
              <a:buFont typeface="Arial" panose="020B0604020202020204" pitchFamily="34" charset="0"/>
              <a:buChar char="•"/>
            </a:pPr>
            <a:r>
              <a:rPr lang="en-US" sz="2300" b="1">
                <a:effectLst/>
                <a:latin typeface="+mj-lt"/>
                <a:ea typeface="Calibri" panose="020F0502020204030204" pitchFamily="34" charset="0"/>
                <a:cs typeface="Times New Roman" panose="02020603050405020304" pitchFamily="18" charset="0"/>
              </a:rPr>
              <a:t>Enviroment</a:t>
            </a:r>
            <a:r>
              <a:rPr lang="en-US" sz="2300">
                <a:effectLst/>
                <a:latin typeface="+mj-lt"/>
                <a:ea typeface="Calibri" panose="020F0502020204030204" pitchFamily="34" charset="0"/>
                <a:cs typeface="Times New Roman" panose="02020603050405020304" pitchFamily="18" charset="0"/>
              </a:rPr>
              <a:t>: Môi trường học tập (tiểu học, trung học, đại học).</a:t>
            </a:r>
          </a:p>
          <a:p>
            <a:pPr marL="342900" marR="0" lvl="0" indent="-342900" algn="just">
              <a:lnSpc>
                <a:spcPct val="150000"/>
              </a:lnSpc>
              <a:spcBef>
                <a:spcPts val="0"/>
              </a:spcBef>
              <a:spcAft>
                <a:spcPts val="0"/>
              </a:spcAft>
              <a:buFont typeface="Arial" panose="020B0604020202020204" pitchFamily="34" charset="0"/>
              <a:buChar char="•"/>
            </a:pPr>
            <a:r>
              <a:rPr lang="en-US" sz="2300" b="1">
                <a:effectLst/>
                <a:latin typeface="+mj-lt"/>
                <a:ea typeface="Calibri" panose="020F0502020204030204" pitchFamily="34" charset="0"/>
                <a:cs typeface="Times New Roman" panose="02020603050405020304" pitchFamily="18" charset="0"/>
              </a:rPr>
              <a:t>Reward</a:t>
            </a:r>
            <a:r>
              <a:rPr lang="en-US" sz="2300">
                <a:effectLst/>
                <a:latin typeface="+mj-lt"/>
                <a:ea typeface="Calibri" panose="020F0502020204030204" pitchFamily="34" charset="0"/>
                <a:cs typeface="Times New Roman" panose="02020603050405020304" pitchFamily="18" charset="0"/>
              </a:rPr>
              <a:t>: Phần thưởng sau mỗi lần học tập.</a:t>
            </a:r>
          </a:p>
          <a:p>
            <a:pPr marL="342900" marR="0" lvl="0" indent="-342900" algn="just">
              <a:lnSpc>
                <a:spcPct val="150000"/>
              </a:lnSpc>
              <a:spcBef>
                <a:spcPts val="0"/>
              </a:spcBef>
              <a:spcAft>
                <a:spcPts val="0"/>
              </a:spcAft>
              <a:buFont typeface="Arial" panose="020B0604020202020204" pitchFamily="34" charset="0"/>
              <a:buChar char="•"/>
            </a:pPr>
            <a:r>
              <a:rPr lang="en-US" sz="2300" b="1">
                <a:effectLst/>
                <a:latin typeface="+mj-lt"/>
                <a:ea typeface="Calibri" panose="020F0502020204030204" pitchFamily="34" charset="0"/>
                <a:cs typeface="Times New Roman" panose="02020603050405020304" pitchFamily="18" charset="0"/>
              </a:rPr>
              <a:t>Action: </a:t>
            </a:r>
            <a:r>
              <a:rPr lang="en-US" sz="2300">
                <a:effectLst/>
                <a:latin typeface="+mj-lt"/>
                <a:ea typeface="Calibri" panose="020F0502020204030204" pitchFamily="34" charset="0"/>
                <a:cs typeface="Times New Roman" panose="02020603050405020304" pitchFamily="18" charset="0"/>
              </a:rPr>
              <a:t>Hành động cho mỗi lần học tập. Hành động này là quá trình học random.</a:t>
            </a:r>
          </a:p>
        </p:txBody>
      </p:sp>
    </p:spTree>
    <p:extLst>
      <p:ext uri="{BB962C8B-B14F-4D97-AF65-F5344CB8AC3E}">
        <p14:creationId xmlns:p14="http://schemas.microsoft.com/office/powerpoint/2010/main" val="1098004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LÝ THUYẾT</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Reinforcement Learning - Q-Learning</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pic>
        <p:nvPicPr>
          <p:cNvPr id="5" name="Hình ảnh 4">
            <a:extLst>
              <a:ext uri="{FF2B5EF4-FFF2-40B4-BE49-F238E27FC236}">
                <a16:creationId xmlns:a16="http://schemas.microsoft.com/office/drawing/2014/main" id="{09059A2D-8E8A-4678-AD40-A3988B2C0E35}"/>
              </a:ext>
            </a:extLst>
          </p:cNvPr>
          <p:cNvPicPr/>
          <p:nvPr/>
        </p:nvPicPr>
        <p:blipFill>
          <a:blip r:embed="rId5">
            <a:extLst>
              <a:ext uri="{28A0092B-C50C-407E-A947-70E740481C1C}">
                <a14:useLocalDpi xmlns:a14="http://schemas.microsoft.com/office/drawing/2010/main" val="0"/>
              </a:ext>
            </a:extLst>
          </a:blip>
          <a:stretch>
            <a:fillRect/>
          </a:stretch>
        </p:blipFill>
        <p:spPr>
          <a:xfrm>
            <a:off x="1120336" y="2441556"/>
            <a:ext cx="6645145" cy="2754388"/>
          </a:xfrm>
          <a:prstGeom prst="rect">
            <a:avLst/>
          </a:prstGeom>
        </p:spPr>
      </p:pic>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Đối tượng 2">
            <a:extLst>
              <a:ext uri="{FF2B5EF4-FFF2-40B4-BE49-F238E27FC236}">
                <a16:creationId xmlns:a16="http://schemas.microsoft.com/office/drawing/2014/main" id="{7C67C0D6-1F05-4289-870D-993B24E4E173}"/>
              </a:ext>
            </a:extLst>
          </p:cNvPr>
          <p:cNvGraphicFramePr>
            <a:graphicFrameLocks noChangeAspect="1"/>
          </p:cNvGraphicFramePr>
          <p:nvPr>
            <p:extLst>
              <p:ext uri="{D42A27DB-BD31-4B8C-83A1-F6EECF244321}">
                <p14:modId xmlns:p14="http://schemas.microsoft.com/office/powerpoint/2010/main" val="4118074177"/>
              </p:ext>
            </p:extLst>
          </p:nvPr>
        </p:nvGraphicFramePr>
        <p:xfrm>
          <a:off x="484336" y="5650452"/>
          <a:ext cx="7917143" cy="512768"/>
        </p:xfrm>
        <a:graphic>
          <a:graphicData uri="http://schemas.openxmlformats.org/presentationml/2006/ole">
            <mc:AlternateContent xmlns:mc="http://schemas.openxmlformats.org/markup-compatibility/2006">
              <mc:Choice xmlns:v="urn:schemas-microsoft-com:vml" Requires="v">
                <p:oleObj name="Equation" r:id="rId6" imgW="3479800" imgH="228600" progId="Equation.DSMT4">
                  <p:embed/>
                </p:oleObj>
              </mc:Choice>
              <mc:Fallback>
                <p:oleObj name="Equation" r:id="rId6" imgW="347980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336" y="5650452"/>
                        <a:ext cx="7917143" cy="512768"/>
                      </a:xfrm>
                      <a:prstGeom prst="rect">
                        <a:avLst/>
                      </a:prstGeom>
                      <a:noFill/>
                    </p:spPr>
                  </p:pic>
                </p:oleObj>
              </mc:Fallback>
            </mc:AlternateContent>
          </a:graphicData>
        </a:graphic>
      </p:graphicFrame>
    </p:spTree>
    <p:extLst>
      <p:ext uri="{BB962C8B-B14F-4D97-AF65-F5344CB8AC3E}">
        <p14:creationId xmlns:p14="http://schemas.microsoft.com/office/powerpoint/2010/main" val="2412287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KHOA HỌC LAI MÔ HÌNH</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dự báo của các bài báo mô hình đơn lẻ</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Google Shape;111;p2">
            <a:extLst>
              <a:ext uri="{FF2B5EF4-FFF2-40B4-BE49-F238E27FC236}">
                <a16:creationId xmlns:a16="http://schemas.microsoft.com/office/drawing/2014/main" id="{A30025C8-50B4-437A-BD1E-7CA6DE7884EA}"/>
              </a:ext>
            </a:extLst>
          </p:cNvPr>
          <p:cNvSpPr/>
          <p:nvPr/>
        </p:nvSpPr>
        <p:spPr>
          <a:xfrm>
            <a:off x="193636" y="1749257"/>
            <a:ext cx="8515389" cy="4801274"/>
          </a:xfrm>
          <a:prstGeom prst="rect">
            <a:avLst/>
          </a:prstGeom>
          <a:noFill/>
          <a:ln>
            <a:noFill/>
          </a:ln>
        </p:spPr>
        <p:txBody>
          <a:bodyPr spcFirstLastPara="1" wrap="square" lIns="91425" tIns="45700" rIns="91425" bIns="45700" anchor="t" anchorCtr="0">
            <a:spAutoFit/>
          </a:bodyPr>
          <a:lstStyle/>
          <a:p>
            <a:pPr marL="0" marR="0" indent="228600" algn="just" eaLnBrk="0" hangingPunct="0">
              <a:lnSpc>
                <a:spcPct val="200000"/>
              </a:lnSpc>
              <a:spcBef>
                <a:spcPts val="0"/>
              </a:spcBef>
              <a:spcAft>
                <a:spcPts val="0"/>
              </a:spcAft>
            </a:pPr>
            <a:r>
              <a:rPr lang="en-GB" sz="1700">
                <a:effectLst/>
                <a:latin typeface="+mj-lt"/>
                <a:ea typeface="Times New Roman" panose="02020603050405020304" pitchFamily="18" charset="0"/>
              </a:rPr>
              <a:t>Poongodi Manoharan applied an ARIMA, LSTM, SVM model to predict the next day’s  Bitcoins based on the closing price of Bitcoin in the previous. ARIMA models, LSTM Model, and SVR model are installed and experimented. The prediction accuracy is about 49%. </a:t>
            </a:r>
            <a:endParaRPr lang="en-US" sz="1700">
              <a:effectLst/>
              <a:latin typeface="+mj-lt"/>
              <a:ea typeface="Times New Roman" panose="02020603050405020304" pitchFamily="18" charset="0"/>
            </a:endParaRPr>
          </a:p>
          <a:p>
            <a:pPr marL="0" marR="0" indent="228600" algn="just" eaLnBrk="0" fontAlgn="base" hangingPunct="0">
              <a:lnSpc>
                <a:spcPct val="200000"/>
              </a:lnSpc>
              <a:spcBef>
                <a:spcPts val="0"/>
              </a:spcBef>
              <a:spcAft>
                <a:spcPts val="0"/>
              </a:spcAft>
            </a:pPr>
            <a:r>
              <a:rPr lang="en-GB" sz="1700">
                <a:effectLst/>
                <a:latin typeface="+mj-lt"/>
                <a:ea typeface="Times New Roman" panose="02020603050405020304" pitchFamily="18" charset="0"/>
              </a:rPr>
              <a:t>Saad Alahmari used Support Vector Machine with SVR model with Linear, Polynomial and  “Radial Basis  Function”(RBF) kernels  to predict the price of the next day’s three cryptocurrencies Bitcoin (BTC), Ethereum (ETH), XRP. The results of the study were quite high. e.g with the largest data dataset of Bitcoin with R2 = 78% and with the smallest data dataset with R2 = 56%. </a:t>
            </a:r>
            <a:endParaRPr lang="en-US" sz="1700">
              <a:effectLst/>
              <a:latin typeface="+mj-lt"/>
              <a:ea typeface="Times New Roman" panose="02020603050405020304" pitchFamily="18" charset="0"/>
            </a:endParaRPr>
          </a:p>
        </p:txBody>
      </p:sp>
    </p:spTree>
    <p:extLst>
      <p:ext uri="{BB962C8B-B14F-4D97-AF65-F5344CB8AC3E}">
        <p14:creationId xmlns:p14="http://schemas.microsoft.com/office/powerpoint/2010/main" val="181733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KHOA HỌC LAI MÔ HÌNH</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dự báo của các bài báo kết hợp mô hình</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Google Shape;111;p2">
            <a:extLst>
              <a:ext uri="{FF2B5EF4-FFF2-40B4-BE49-F238E27FC236}">
                <a16:creationId xmlns:a16="http://schemas.microsoft.com/office/drawing/2014/main" id="{A30025C8-50B4-437A-BD1E-7CA6DE7884EA}"/>
              </a:ext>
            </a:extLst>
          </p:cNvPr>
          <p:cNvSpPr/>
          <p:nvPr/>
        </p:nvSpPr>
        <p:spPr>
          <a:xfrm>
            <a:off x="193636" y="1749257"/>
            <a:ext cx="8515389" cy="4524275"/>
          </a:xfrm>
          <a:prstGeom prst="rect">
            <a:avLst/>
          </a:prstGeom>
          <a:noFill/>
          <a:ln>
            <a:noFill/>
          </a:ln>
        </p:spPr>
        <p:txBody>
          <a:bodyPr spcFirstLastPara="1" wrap="square" lIns="91425" tIns="45700" rIns="91425" bIns="45700" anchor="t" anchorCtr="0">
            <a:spAutoFit/>
          </a:bodyPr>
          <a:lstStyle/>
          <a:p>
            <a:pPr marL="0" marR="0" indent="228600" algn="just" eaLnBrk="0" hangingPunct="0">
              <a:lnSpc>
                <a:spcPct val="200000"/>
              </a:lnSpc>
              <a:spcBef>
                <a:spcPts val="0"/>
              </a:spcBef>
              <a:spcAft>
                <a:spcPts val="0"/>
              </a:spcAft>
            </a:pPr>
            <a:r>
              <a:rPr lang="en-US" sz="1800" u="sng">
                <a:solidFill>
                  <a:schemeClr val="tx1"/>
                </a:solidFill>
                <a:effectLst/>
                <a:latin typeface="+mj-lt"/>
                <a:ea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Monghwan Seo</a:t>
            </a:r>
            <a:r>
              <a:rPr lang="en-US" sz="1800">
                <a:solidFill>
                  <a:schemeClr val="tx1"/>
                </a:solidFill>
                <a:effectLst/>
                <a:latin typeface="+mj-lt"/>
                <a:ea typeface="Times New Roman" panose="02020603050405020304" pitchFamily="18" charset="0"/>
              </a:rPr>
              <a:t> </a:t>
            </a:r>
            <a:r>
              <a:rPr lang="en-US" sz="1800">
                <a:effectLst/>
                <a:latin typeface="+mj-lt"/>
                <a:ea typeface="Times New Roman" panose="02020603050405020304" pitchFamily="18" charset="0"/>
              </a:rPr>
              <a:t>applied hybrid model to forecast Primary Energy Consumption. The results of the combined model compared with the independent use of the figure gave positive results with the RMSE of the hybrid model being 2.13 while the independent use of ARIMA 2.318 showed that the hybrid model had less error.</a:t>
            </a:r>
          </a:p>
          <a:p>
            <a:pPr marL="0" marR="0" indent="228600" algn="just" eaLnBrk="0" hangingPunct="0">
              <a:lnSpc>
                <a:spcPct val="200000"/>
              </a:lnSpc>
              <a:spcBef>
                <a:spcPts val="0"/>
              </a:spcBef>
              <a:spcAft>
                <a:spcPts val="0"/>
              </a:spcAft>
            </a:pPr>
            <a:r>
              <a:rPr lang="en-US" sz="1800">
                <a:effectLst/>
                <a:latin typeface="+mj-lt"/>
                <a:ea typeface="Times New Roman" panose="02020603050405020304" pitchFamily="18" charset="0"/>
              </a:rPr>
              <a:t>Emmanuel Dave conducted experiments on the use of the ARIMA single model, the use of the single model, and the use of the hybrid model. Using the ARIMA_LSTM hybrid model gives better RMSE and MAPE results than either individual model.</a:t>
            </a:r>
          </a:p>
        </p:txBody>
      </p:sp>
    </p:spTree>
    <p:extLst>
      <p:ext uri="{BB962C8B-B14F-4D97-AF65-F5344CB8AC3E}">
        <p14:creationId xmlns:p14="http://schemas.microsoft.com/office/powerpoint/2010/main" val="78612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546942" y="904453"/>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300">
                <a:solidFill>
                  <a:srgbClr val="0070C0"/>
                </a:solidFill>
                <a:latin typeface="Cambria"/>
                <a:ea typeface="Cambria"/>
                <a:cs typeface="Cambria"/>
                <a:sym typeface="Cambria"/>
              </a:rPr>
              <a:t>Lý do chọn đề tài – Tiền ảo</a:t>
            </a:r>
            <a:endParaRPr sz="2300" b="1">
              <a:solidFill>
                <a:srgbClr val="0070C0"/>
              </a:solidFill>
              <a:latin typeface="Cambria"/>
              <a:ea typeface="Cambria"/>
              <a:cs typeface="Cambria"/>
              <a:sym typeface="Cambria"/>
            </a:endParaRPr>
          </a:p>
        </p:txBody>
      </p:sp>
      <p:pic>
        <p:nvPicPr>
          <p:cNvPr id="2" name="Hình ảnh 1">
            <a:extLst>
              <a:ext uri="{FF2B5EF4-FFF2-40B4-BE49-F238E27FC236}">
                <a16:creationId xmlns:a16="http://schemas.microsoft.com/office/drawing/2014/main" id="{DBD42813-1CA0-4F73-A263-5179A33279A5}"/>
              </a:ext>
            </a:extLst>
          </p:cNvPr>
          <p:cNvPicPr>
            <a:picLocks noChangeAspect="1"/>
          </p:cNvPicPr>
          <p:nvPr/>
        </p:nvPicPr>
        <p:blipFill>
          <a:blip r:embed="rId3"/>
          <a:stretch>
            <a:fillRect/>
          </a:stretch>
        </p:blipFill>
        <p:spPr>
          <a:xfrm>
            <a:off x="118897" y="1839977"/>
            <a:ext cx="5190221" cy="2293643"/>
          </a:xfrm>
          <a:prstGeom prst="rect">
            <a:avLst/>
          </a:prstGeom>
        </p:spPr>
      </p:pic>
      <p:pic>
        <p:nvPicPr>
          <p:cNvPr id="3" name="Hình ảnh 2">
            <a:extLst>
              <a:ext uri="{FF2B5EF4-FFF2-40B4-BE49-F238E27FC236}">
                <a16:creationId xmlns:a16="http://schemas.microsoft.com/office/drawing/2014/main" id="{8861753C-300F-412A-A06D-36557A9C1E12}"/>
              </a:ext>
            </a:extLst>
          </p:cNvPr>
          <p:cNvPicPr>
            <a:picLocks noChangeAspect="1"/>
          </p:cNvPicPr>
          <p:nvPr/>
        </p:nvPicPr>
        <p:blipFill>
          <a:blip r:embed="rId4"/>
          <a:stretch>
            <a:fillRect/>
          </a:stretch>
        </p:blipFill>
        <p:spPr>
          <a:xfrm>
            <a:off x="5309118" y="1763605"/>
            <a:ext cx="3668017" cy="3145637"/>
          </a:xfrm>
          <a:prstGeom prst="rect">
            <a:avLst/>
          </a:prstGeom>
        </p:spPr>
      </p:pic>
      <p:pic>
        <p:nvPicPr>
          <p:cNvPr id="8" name="Hình ảnh 7" descr="Ảnh có chứa ngoài trời, ô tô, cây, vàng&#10;&#10;Mô tả được tạo tự động">
            <a:extLst>
              <a:ext uri="{FF2B5EF4-FFF2-40B4-BE49-F238E27FC236}">
                <a16:creationId xmlns:a16="http://schemas.microsoft.com/office/drawing/2014/main" id="{C931366C-28CF-46C4-841B-058E86DE4737}"/>
              </a:ext>
            </a:extLst>
          </p:cNvPr>
          <p:cNvPicPr>
            <a:picLocks noChangeAspect="1"/>
          </p:cNvPicPr>
          <p:nvPr/>
        </p:nvPicPr>
        <p:blipFill>
          <a:blip r:embed="rId5"/>
          <a:stretch>
            <a:fillRect/>
          </a:stretch>
        </p:blipFill>
        <p:spPr>
          <a:xfrm>
            <a:off x="2090057" y="4254756"/>
            <a:ext cx="3219061" cy="2161742"/>
          </a:xfrm>
          <a:prstGeom prst="rect">
            <a:avLst/>
          </a:prstGeom>
        </p:spPr>
      </p:pic>
      <p:pic>
        <p:nvPicPr>
          <p:cNvPr id="9" name="Đồ họa 8">
            <a:extLst>
              <a:ext uri="{FF2B5EF4-FFF2-40B4-BE49-F238E27FC236}">
                <a16:creationId xmlns:a16="http://schemas.microsoft.com/office/drawing/2014/main" id="{EEF1180C-269E-4709-A494-71388E247B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47404" y="666428"/>
            <a:ext cx="1614968" cy="1102935"/>
          </a:xfrm>
          <a:prstGeom prst="rect">
            <a:avLst/>
          </a:prstGeom>
        </p:spPr>
      </p:pic>
      <p:pic>
        <p:nvPicPr>
          <p:cNvPr id="10" name="Đồ họa 9">
            <a:extLst>
              <a:ext uri="{FF2B5EF4-FFF2-40B4-BE49-F238E27FC236}">
                <a16:creationId xmlns:a16="http://schemas.microsoft.com/office/drawing/2014/main" id="{2EAF2681-A8EA-4E3F-81D9-6E1C82AC94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6160" y="4730414"/>
            <a:ext cx="4485621" cy="2922315"/>
          </a:xfrm>
          <a:prstGeom prst="rect">
            <a:avLst/>
          </a:prstGeom>
        </p:spPr>
      </p:pic>
      <p:pic>
        <p:nvPicPr>
          <p:cNvPr id="12" name="Hình ảnh 11">
            <a:extLst>
              <a:ext uri="{FF2B5EF4-FFF2-40B4-BE49-F238E27FC236}">
                <a16:creationId xmlns:a16="http://schemas.microsoft.com/office/drawing/2014/main" id="{71C21E39-E4E0-4288-A847-9CD11581C90F}"/>
              </a:ext>
            </a:extLst>
          </p:cNvPr>
          <p:cNvPicPr>
            <a:picLocks noChangeAspect="1"/>
          </p:cNvPicPr>
          <p:nvPr/>
        </p:nvPicPr>
        <p:blipFill>
          <a:blip r:embed="rId10"/>
          <a:stretch>
            <a:fillRect/>
          </a:stretch>
        </p:blipFill>
        <p:spPr>
          <a:xfrm>
            <a:off x="118897" y="4254756"/>
            <a:ext cx="1859193" cy="1129007"/>
          </a:xfrm>
          <a:prstGeom prst="rect">
            <a:avLst/>
          </a:prstGeom>
        </p:spPr>
      </p:pic>
      <p:pic>
        <p:nvPicPr>
          <p:cNvPr id="14" name="Hình ảnh 13">
            <a:extLst>
              <a:ext uri="{FF2B5EF4-FFF2-40B4-BE49-F238E27FC236}">
                <a16:creationId xmlns:a16="http://schemas.microsoft.com/office/drawing/2014/main" id="{492335EB-406D-415A-85B8-945CC9CBC88F}"/>
              </a:ext>
            </a:extLst>
          </p:cNvPr>
          <p:cNvPicPr>
            <a:picLocks noChangeAspect="1"/>
          </p:cNvPicPr>
          <p:nvPr/>
        </p:nvPicPr>
        <p:blipFill>
          <a:blip r:embed="rId11"/>
          <a:stretch>
            <a:fillRect/>
          </a:stretch>
        </p:blipFill>
        <p:spPr>
          <a:xfrm>
            <a:off x="118897" y="5497577"/>
            <a:ext cx="1859193" cy="1161996"/>
          </a:xfrm>
          <a:prstGeom prst="rect">
            <a:avLst/>
          </a:prstGeom>
        </p:spPr>
      </p:pic>
    </p:spTree>
    <p:extLst>
      <p:ext uri="{BB962C8B-B14F-4D97-AF65-F5344CB8AC3E}">
        <p14:creationId xmlns:p14="http://schemas.microsoft.com/office/powerpoint/2010/main" val="228600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KHOA HỌC LAI MÔ HÌNH</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Lý thuyết lai mô hình</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Hộp Văn bản 7">
            <a:extLst>
              <a:ext uri="{FF2B5EF4-FFF2-40B4-BE49-F238E27FC236}">
                <a16:creationId xmlns:a16="http://schemas.microsoft.com/office/drawing/2014/main" id="{C379754D-73F3-4FBC-9B85-CA00551237F9}"/>
              </a:ext>
            </a:extLst>
          </p:cNvPr>
          <p:cNvSpPr txBox="1"/>
          <p:nvPr/>
        </p:nvSpPr>
        <p:spPr>
          <a:xfrm>
            <a:off x="293146" y="1889629"/>
            <a:ext cx="8274049" cy="188199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a:effectLst/>
                <a:latin typeface="+mj-lt"/>
                <a:ea typeface="Calibri" panose="020F0502020204030204" pitchFamily="34" charset="0"/>
              </a:rPr>
              <a:t>Kết hợp giữa mô hình ARIMA và ANN để dự báo chuỗi thời gian. Ý tưởng chính của đề xuất này dựa trên các thành phần tuyến tính (ARIMA) và các thành phần phi tuyến (ANN). Mô hình dự báo được hiển thị bên dưới:</a:t>
            </a:r>
            <a:endParaRPr lang="en-US" sz="2000">
              <a:latin typeface="+mj-lt"/>
            </a:endParaRPr>
          </a:p>
        </p:txBody>
      </p:sp>
      <p:graphicFrame>
        <p:nvGraphicFramePr>
          <p:cNvPr id="5" name="Đối tượng 4">
            <a:extLst>
              <a:ext uri="{FF2B5EF4-FFF2-40B4-BE49-F238E27FC236}">
                <a16:creationId xmlns:a16="http://schemas.microsoft.com/office/drawing/2014/main" id="{2A5C4195-01C1-4A4A-A543-D40B620A20CF}"/>
              </a:ext>
            </a:extLst>
          </p:cNvPr>
          <p:cNvGraphicFramePr>
            <a:graphicFrameLocks noChangeAspect="1"/>
          </p:cNvGraphicFramePr>
          <p:nvPr>
            <p:extLst>
              <p:ext uri="{D42A27DB-BD31-4B8C-83A1-F6EECF244321}">
                <p14:modId xmlns:p14="http://schemas.microsoft.com/office/powerpoint/2010/main" val="1022819147"/>
              </p:ext>
            </p:extLst>
          </p:nvPr>
        </p:nvGraphicFramePr>
        <p:xfrm>
          <a:off x="3880681" y="3771619"/>
          <a:ext cx="1382635" cy="440840"/>
        </p:xfrm>
        <a:graphic>
          <a:graphicData uri="http://schemas.openxmlformats.org/presentationml/2006/ole">
            <mc:AlternateContent xmlns:mc="http://schemas.openxmlformats.org/markup-compatibility/2006">
              <mc:Choice xmlns:v="urn:schemas-microsoft-com:vml" Requires="v">
                <p:oleObj name="Equation" r:id="rId5" imgW="657056" imgH="209820" progId="Equation.DSMT4">
                  <p:embed/>
                </p:oleObj>
              </mc:Choice>
              <mc:Fallback>
                <p:oleObj name="Equation" r:id="rId5" imgW="657056" imgH="209820" progId="Equation.DSMT4">
                  <p:embed/>
                  <p:pic>
                    <p:nvPicPr>
                      <p:cNvPr id="0" name=""/>
                      <p:cNvPicPr/>
                      <p:nvPr/>
                    </p:nvPicPr>
                    <p:blipFill>
                      <a:blip r:embed="rId6"/>
                      <a:stretch>
                        <a:fillRect/>
                      </a:stretch>
                    </p:blipFill>
                    <p:spPr>
                      <a:xfrm>
                        <a:off x="3880681" y="3771619"/>
                        <a:ext cx="1382635" cy="440840"/>
                      </a:xfrm>
                      <a:prstGeom prst="rect">
                        <a:avLst/>
                      </a:prstGeom>
                    </p:spPr>
                  </p:pic>
                </p:oleObj>
              </mc:Fallback>
            </mc:AlternateContent>
          </a:graphicData>
        </a:graphic>
      </p:graphicFrame>
      <p:sp>
        <p:nvSpPr>
          <p:cNvPr id="12" name="Hộp Văn bản 11">
            <a:extLst>
              <a:ext uri="{FF2B5EF4-FFF2-40B4-BE49-F238E27FC236}">
                <a16:creationId xmlns:a16="http://schemas.microsoft.com/office/drawing/2014/main" id="{ADEFB4C5-18B5-4CBC-B38C-BBB2C5ABB591}"/>
              </a:ext>
            </a:extLst>
          </p:cNvPr>
          <p:cNvSpPr txBox="1"/>
          <p:nvPr/>
        </p:nvSpPr>
        <p:spPr>
          <a:xfrm>
            <a:off x="434976" y="4161622"/>
            <a:ext cx="8274049" cy="1420325"/>
          </a:xfrm>
          <a:prstGeom prst="rect">
            <a:avLst/>
          </a:prstGeom>
          <a:noFill/>
        </p:spPr>
        <p:txBody>
          <a:bodyPr wrap="square">
            <a:spAutoFit/>
          </a:bodyPr>
          <a:lstStyle/>
          <a:p>
            <a:pPr marL="342900" marR="0" indent="-342900" algn="just">
              <a:lnSpc>
                <a:spcPct val="150000"/>
              </a:lnSpc>
              <a:spcBef>
                <a:spcPts val="0"/>
              </a:spcBef>
              <a:spcAft>
                <a:spcPts val="0"/>
              </a:spcAft>
              <a:buFont typeface="Arial" panose="020B0604020202020204" pitchFamily="34" charset="0"/>
              <a:buChar char="•"/>
            </a:pPr>
            <a:r>
              <a:rPr lang="en-US" sz="2000">
                <a:effectLst/>
                <a:latin typeface="+mj-lt"/>
                <a:ea typeface="Calibri" panose="020F0502020204030204" pitchFamily="34" charset="0"/>
                <a:cs typeface="Times New Roman" panose="02020603050405020304" pitchFamily="18" charset="0"/>
              </a:rPr>
              <a:t>Đầu tiên, chúng tôi sử dụng mô hình ARIMA để dự đoán các thành phần tuyến tính và các thành phần phi tuyến tính. Chúng tôi gọi chúng là phần dư lỗi, ký hiệu là e</a:t>
            </a:r>
            <a:r>
              <a:rPr lang="en-US" sz="2000" baseline="-25000">
                <a:effectLst/>
                <a:latin typeface="+mj-lt"/>
                <a:ea typeface="Calibri" panose="020F0502020204030204" pitchFamily="34" charset="0"/>
                <a:cs typeface="Times New Roman" panose="02020603050405020304" pitchFamily="18" charset="0"/>
              </a:rPr>
              <a:t>t</a:t>
            </a:r>
            <a:r>
              <a:rPr lang="en-US" sz="2000">
                <a:effectLst/>
                <a:latin typeface="+mj-lt"/>
                <a:ea typeface="Calibri" panose="020F0502020204030204" pitchFamily="34" charset="0"/>
                <a:cs typeface="Times New Roman" panose="02020603050405020304" pitchFamily="18" charset="0"/>
              </a:rPr>
              <a:t>. Nó được tính như sau:</a:t>
            </a:r>
          </a:p>
        </p:txBody>
      </p:sp>
      <p:graphicFrame>
        <p:nvGraphicFramePr>
          <p:cNvPr id="11" name="Đối tượng 10">
            <a:extLst>
              <a:ext uri="{FF2B5EF4-FFF2-40B4-BE49-F238E27FC236}">
                <a16:creationId xmlns:a16="http://schemas.microsoft.com/office/drawing/2014/main" id="{76600204-5BAB-4C6A-AB73-77B36F040F7C}"/>
              </a:ext>
            </a:extLst>
          </p:cNvPr>
          <p:cNvGraphicFramePr>
            <a:graphicFrameLocks noChangeAspect="1"/>
          </p:cNvGraphicFramePr>
          <p:nvPr>
            <p:extLst>
              <p:ext uri="{D42A27DB-BD31-4B8C-83A1-F6EECF244321}">
                <p14:modId xmlns:p14="http://schemas.microsoft.com/office/powerpoint/2010/main" val="1339610873"/>
              </p:ext>
            </p:extLst>
          </p:nvPr>
        </p:nvGraphicFramePr>
        <p:xfrm>
          <a:off x="3890457" y="5623800"/>
          <a:ext cx="1372859" cy="534880"/>
        </p:xfrm>
        <a:graphic>
          <a:graphicData uri="http://schemas.openxmlformats.org/presentationml/2006/ole">
            <mc:AlternateContent xmlns:mc="http://schemas.openxmlformats.org/markup-compatibility/2006">
              <mc:Choice xmlns:v="urn:schemas-microsoft-com:vml" Requires="v">
                <p:oleObj name="Equation" r:id="rId7" imgW="732980" imgH="286250" progId="Equation.DSMT4">
                  <p:embed/>
                </p:oleObj>
              </mc:Choice>
              <mc:Fallback>
                <p:oleObj name="Equation" r:id="rId7" imgW="732980" imgH="286250" progId="Equation.DSMT4">
                  <p:embed/>
                  <p:pic>
                    <p:nvPicPr>
                      <p:cNvPr id="0" name=""/>
                      <p:cNvPicPr/>
                      <p:nvPr/>
                    </p:nvPicPr>
                    <p:blipFill>
                      <a:blip r:embed="rId8"/>
                      <a:stretch>
                        <a:fillRect/>
                      </a:stretch>
                    </p:blipFill>
                    <p:spPr>
                      <a:xfrm>
                        <a:off x="3890457" y="5623800"/>
                        <a:ext cx="1372859" cy="534880"/>
                      </a:xfrm>
                      <a:prstGeom prst="rect">
                        <a:avLst/>
                      </a:prstGeom>
                    </p:spPr>
                  </p:pic>
                </p:oleObj>
              </mc:Fallback>
            </mc:AlternateContent>
          </a:graphicData>
        </a:graphic>
      </p:graphicFrame>
    </p:spTree>
    <p:extLst>
      <p:ext uri="{BB962C8B-B14F-4D97-AF65-F5344CB8AC3E}">
        <p14:creationId xmlns:p14="http://schemas.microsoft.com/office/powerpoint/2010/main" val="2840593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KHOA HỌC LAI MÔ HÌNH</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Lý thuyết lai mô hình</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Hộp Văn bản 7">
            <a:extLst>
              <a:ext uri="{FF2B5EF4-FFF2-40B4-BE49-F238E27FC236}">
                <a16:creationId xmlns:a16="http://schemas.microsoft.com/office/drawing/2014/main" id="{C379754D-73F3-4FBC-9B85-CA00551237F9}"/>
              </a:ext>
            </a:extLst>
          </p:cNvPr>
          <p:cNvSpPr txBox="1"/>
          <p:nvPr/>
        </p:nvSpPr>
        <p:spPr>
          <a:xfrm>
            <a:off x="293146" y="1889629"/>
            <a:ext cx="8274049" cy="958660"/>
          </a:xfrm>
          <a:prstGeom prst="rect">
            <a:avLst/>
          </a:prstGeom>
          <a:noFill/>
        </p:spPr>
        <p:txBody>
          <a:bodyPr wrap="square">
            <a:spAutoFit/>
          </a:bodyPr>
          <a:lstStyle/>
          <a:p>
            <a:pPr marL="342900" marR="0" indent="-342900">
              <a:lnSpc>
                <a:spcPct val="150000"/>
              </a:lnSpc>
              <a:spcBef>
                <a:spcPts val="0"/>
              </a:spcBef>
              <a:spcAft>
                <a:spcPts val="0"/>
              </a:spcAft>
              <a:buFont typeface="Arial" panose="020B0604020202020204" pitchFamily="34" charset="0"/>
              <a:buChar char="•"/>
            </a:pPr>
            <a:r>
              <a:rPr lang="en-US" sz="2000">
                <a:effectLst/>
                <a:latin typeface="+mj-lt"/>
                <a:ea typeface="Calibri" panose="020F0502020204030204" pitchFamily="34" charset="0"/>
                <a:cs typeface="Times New Roman" panose="02020603050405020304" pitchFamily="18" charset="0"/>
              </a:rPr>
              <a:t>Chúng ta có phần dư của mô hình thu được với n nút trong mạng nơron được biểu diễn với hàm </a:t>
            </a:r>
            <a:r>
              <a:rPr lang="en-US" sz="2000" b="1" i="1">
                <a:effectLst/>
                <a:latin typeface="+mj-lt"/>
                <a:ea typeface="Calibri" panose="020F0502020204030204" pitchFamily="34" charset="0"/>
                <a:cs typeface="Times New Roman" panose="02020603050405020304" pitchFamily="18" charset="0"/>
              </a:rPr>
              <a:t>f</a:t>
            </a:r>
            <a:r>
              <a:rPr lang="en-US" sz="2000">
                <a:effectLst/>
                <a:latin typeface="+mj-lt"/>
                <a:ea typeface="Calibri" panose="020F0502020204030204" pitchFamily="34" charset="0"/>
                <a:cs typeface="Times New Roman" panose="02020603050405020304" pitchFamily="18" charset="0"/>
              </a:rPr>
              <a:t> là một hàm phi tuyến như sau:</a:t>
            </a:r>
          </a:p>
        </p:txBody>
      </p:sp>
      <p:sp>
        <p:nvSpPr>
          <p:cNvPr id="12" name="Hộp Văn bản 11">
            <a:extLst>
              <a:ext uri="{FF2B5EF4-FFF2-40B4-BE49-F238E27FC236}">
                <a16:creationId xmlns:a16="http://schemas.microsoft.com/office/drawing/2014/main" id="{ADEFB4C5-18B5-4CBC-B38C-BBB2C5ABB591}"/>
              </a:ext>
            </a:extLst>
          </p:cNvPr>
          <p:cNvSpPr txBox="1"/>
          <p:nvPr/>
        </p:nvSpPr>
        <p:spPr>
          <a:xfrm>
            <a:off x="293146" y="3525838"/>
            <a:ext cx="8274049" cy="1420325"/>
          </a:xfrm>
          <a:prstGeom prst="rect">
            <a:avLst/>
          </a:prstGeom>
          <a:noFill/>
        </p:spPr>
        <p:txBody>
          <a:bodyPr wrap="square">
            <a:spAutoFit/>
          </a:bodyPr>
          <a:lstStyle/>
          <a:p>
            <a:pPr marL="285750" marR="0" indent="-285750" algn="just">
              <a:lnSpc>
                <a:spcPct val="150000"/>
              </a:lnSpc>
              <a:spcBef>
                <a:spcPts val="0"/>
              </a:spcBef>
              <a:spcAft>
                <a:spcPts val="0"/>
              </a:spcAft>
              <a:buFont typeface="Arial" panose="020B0604020202020204" pitchFamily="34" charset="0"/>
              <a:buChar char="•"/>
            </a:pPr>
            <a:r>
              <a:rPr lang="en-US" sz="2000">
                <a:effectLst/>
                <a:latin typeface="+mj-lt"/>
                <a:ea typeface="Calibri" panose="020F0502020204030204" pitchFamily="34" charset="0"/>
                <a:cs typeface="Times New Roman" panose="02020603050405020304" pitchFamily="18" charset="0"/>
              </a:rPr>
              <a:t>Cuối cùng, chúng tôi kết hợp mô hình tuyến tính ARIMA và mô hình phi tuyến LSTM hoặc SVR để đưa ra kết quả dự báo cuối cùng như sau:</a:t>
            </a:r>
          </a:p>
        </p:txBody>
      </p:sp>
      <p:graphicFrame>
        <p:nvGraphicFramePr>
          <p:cNvPr id="4" name="Đối tượng 3">
            <a:extLst>
              <a:ext uri="{FF2B5EF4-FFF2-40B4-BE49-F238E27FC236}">
                <a16:creationId xmlns:a16="http://schemas.microsoft.com/office/drawing/2014/main" id="{9A483D7A-54AC-4080-8938-EA9AF10AD073}"/>
              </a:ext>
            </a:extLst>
          </p:cNvPr>
          <p:cNvGraphicFramePr>
            <a:graphicFrameLocks noChangeAspect="1"/>
          </p:cNvGraphicFramePr>
          <p:nvPr>
            <p:extLst>
              <p:ext uri="{D42A27DB-BD31-4B8C-83A1-F6EECF244321}">
                <p14:modId xmlns:p14="http://schemas.microsoft.com/office/powerpoint/2010/main" val="280240728"/>
              </p:ext>
            </p:extLst>
          </p:nvPr>
        </p:nvGraphicFramePr>
        <p:xfrm>
          <a:off x="2842744" y="2996183"/>
          <a:ext cx="3174852" cy="529655"/>
        </p:xfrm>
        <a:graphic>
          <a:graphicData uri="http://schemas.openxmlformats.org/presentationml/2006/ole">
            <mc:AlternateContent xmlns:mc="http://schemas.openxmlformats.org/markup-compatibility/2006">
              <mc:Choice xmlns:v="urn:schemas-microsoft-com:vml" Requires="v">
                <p:oleObj name="Equation" r:id="rId5" imgW="1742313" imgH="238301" progId="Equation.DSMT4">
                  <p:embed/>
                </p:oleObj>
              </mc:Choice>
              <mc:Fallback>
                <p:oleObj name="Equation" r:id="rId5" imgW="1742313" imgH="238301" progId="Equation.DSMT4">
                  <p:embed/>
                  <p:pic>
                    <p:nvPicPr>
                      <p:cNvPr id="0" name=""/>
                      <p:cNvPicPr/>
                      <p:nvPr/>
                    </p:nvPicPr>
                    <p:blipFill>
                      <a:blip r:embed="rId6"/>
                      <a:stretch>
                        <a:fillRect/>
                      </a:stretch>
                    </p:blipFill>
                    <p:spPr>
                      <a:xfrm>
                        <a:off x="2842744" y="2996183"/>
                        <a:ext cx="3174852" cy="529655"/>
                      </a:xfrm>
                      <a:prstGeom prst="rect">
                        <a:avLst/>
                      </a:prstGeom>
                    </p:spPr>
                  </p:pic>
                </p:oleObj>
              </mc:Fallback>
            </mc:AlternateContent>
          </a:graphicData>
        </a:graphic>
      </p:graphicFrame>
      <p:graphicFrame>
        <p:nvGraphicFramePr>
          <p:cNvPr id="9" name="Đối tượng 8">
            <a:extLst>
              <a:ext uri="{FF2B5EF4-FFF2-40B4-BE49-F238E27FC236}">
                <a16:creationId xmlns:a16="http://schemas.microsoft.com/office/drawing/2014/main" id="{31D41541-2FF6-4AEF-87DB-286B38A02BB1}"/>
              </a:ext>
            </a:extLst>
          </p:cNvPr>
          <p:cNvGraphicFramePr>
            <a:graphicFrameLocks noChangeAspect="1"/>
          </p:cNvGraphicFramePr>
          <p:nvPr>
            <p:extLst>
              <p:ext uri="{D42A27DB-BD31-4B8C-83A1-F6EECF244321}">
                <p14:modId xmlns:p14="http://schemas.microsoft.com/office/powerpoint/2010/main" val="3237360751"/>
              </p:ext>
            </p:extLst>
          </p:nvPr>
        </p:nvGraphicFramePr>
        <p:xfrm>
          <a:off x="3843724" y="4879773"/>
          <a:ext cx="1456551" cy="529655"/>
        </p:xfrm>
        <a:graphic>
          <a:graphicData uri="http://schemas.openxmlformats.org/presentationml/2006/ole">
            <mc:AlternateContent xmlns:mc="http://schemas.openxmlformats.org/markup-compatibility/2006">
              <mc:Choice xmlns:v="urn:schemas-microsoft-com:vml" Requires="v">
                <p:oleObj name="Equation" r:id="rId7" imgW="732980" imgH="267142" progId="Equation.DSMT4">
                  <p:embed/>
                </p:oleObj>
              </mc:Choice>
              <mc:Fallback>
                <p:oleObj name="Equation" r:id="rId7" imgW="732980" imgH="267142" progId="Equation.DSMT4">
                  <p:embed/>
                  <p:pic>
                    <p:nvPicPr>
                      <p:cNvPr id="0" name=""/>
                      <p:cNvPicPr/>
                      <p:nvPr/>
                    </p:nvPicPr>
                    <p:blipFill>
                      <a:blip r:embed="rId8"/>
                      <a:stretch>
                        <a:fillRect/>
                      </a:stretch>
                    </p:blipFill>
                    <p:spPr>
                      <a:xfrm>
                        <a:off x="3843724" y="4879773"/>
                        <a:ext cx="1456551" cy="529655"/>
                      </a:xfrm>
                      <a:prstGeom prst="rect">
                        <a:avLst/>
                      </a:prstGeom>
                    </p:spPr>
                  </p:pic>
                </p:oleObj>
              </mc:Fallback>
            </mc:AlternateContent>
          </a:graphicData>
        </a:graphic>
      </p:graphicFrame>
    </p:spTree>
    <p:extLst>
      <p:ext uri="{BB962C8B-B14F-4D97-AF65-F5344CB8AC3E}">
        <p14:creationId xmlns:p14="http://schemas.microsoft.com/office/powerpoint/2010/main" val="28233498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CƠ SỞ KHOA HỌC LAI MÔ HÌNH</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Mô hình lai</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Hình ảnh 9">
            <a:extLst>
              <a:ext uri="{FF2B5EF4-FFF2-40B4-BE49-F238E27FC236}">
                <a16:creationId xmlns:a16="http://schemas.microsoft.com/office/drawing/2014/main" id="{357A4411-31C0-49E5-9973-353245C5195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082800" y="1929373"/>
            <a:ext cx="4717769" cy="4105668"/>
          </a:xfrm>
          <a:prstGeom prst="rect">
            <a:avLst/>
          </a:prstGeom>
          <a:noFill/>
          <a:ln>
            <a:noFill/>
          </a:ln>
        </p:spPr>
      </p:pic>
    </p:spTree>
    <p:extLst>
      <p:ext uri="{BB962C8B-B14F-4D97-AF65-F5344CB8AC3E}">
        <p14:creationId xmlns:p14="http://schemas.microsoft.com/office/powerpoint/2010/main" val="3067887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thực nghiệm</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Hình ảnh 2">
            <a:extLst>
              <a:ext uri="{FF2B5EF4-FFF2-40B4-BE49-F238E27FC236}">
                <a16:creationId xmlns:a16="http://schemas.microsoft.com/office/drawing/2014/main" id="{BBD0310C-F227-4B7C-8D41-F5D37D5872C5}"/>
              </a:ext>
            </a:extLst>
          </p:cNvPr>
          <p:cNvPicPr>
            <a:picLocks noChangeAspect="1"/>
          </p:cNvPicPr>
          <p:nvPr/>
        </p:nvPicPr>
        <p:blipFill>
          <a:blip r:embed="rId5"/>
          <a:stretch>
            <a:fillRect/>
          </a:stretch>
        </p:blipFill>
        <p:spPr>
          <a:xfrm>
            <a:off x="778965" y="1909940"/>
            <a:ext cx="7392432" cy="3877216"/>
          </a:xfrm>
          <a:prstGeom prst="rect">
            <a:avLst/>
          </a:prstGeom>
        </p:spPr>
      </p:pic>
    </p:spTree>
    <p:extLst>
      <p:ext uri="{BB962C8B-B14F-4D97-AF65-F5344CB8AC3E}">
        <p14:creationId xmlns:p14="http://schemas.microsoft.com/office/powerpoint/2010/main" val="1829238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thực nghiệm</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Hình ảnh 4">
            <a:extLst>
              <a:ext uri="{FF2B5EF4-FFF2-40B4-BE49-F238E27FC236}">
                <a16:creationId xmlns:a16="http://schemas.microsoft.com/office/drawing/2014/main" id="{1A2973D7-607F-4427-B724-BC31AEB12FF3}"/>
              </a:ext>
            </a:extLst>
          </p:cNvPr>
          <p:cNvPicPr>
            <a:picLocks noChangeAspect="1"/>
          </p:cNvPicPr>
          <p:nvPr/>
        </p:nvPicPr>
        <p:blipFill>
          <a:blip r:embed="rId5"/>
          <a:stretch>
            <a:fillRect/>
          </a:stretch>
        </p:blipFill>
        <p:spPr>
          <a:xfrm>
            <a:off x="583958" y="1948535"/>
            <a:ext cx="8125067" cy="3769156"/>
          </a:xfrm>
          <a:prstGeom prst="rect">
            <a:avLst/>
          </a:prstGeom>
        </p:spPr>
      </p:pic>
    </p:spTree>
    <p:extLst>
      <p:ext uri="{BB962C8B-B14F-4D97-AF65-F5344CB8AC3E}">
        <p14:creationId xmlns:p14="http://schemas.microsoft.com/office/powerpoint/2010/main" val="2509975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thực nghiệm</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Hình ảnh 2">
            <a:extLst>
              <a:ext uri="{FF2B5EF4-FFF2-40B4-BE49-F238E27FC236}">
                <a16:creationId xmlns:a16="http://schemas.microsoft.com/office/drawing/2014/main" id="{ACA9F18F-D618-4C31-9CDC-4CFE7CB6FB5C}"/>
              </a:ext>
            </a:extLst>
          </p:cNvPr>
          <p:cNvPicPr>
            <a:picLocks noChangeAspect="1"/>
          </p:cNvPicPr>
          <p:nvPr/>
        </p:nvPicPr>
        <p:blipFill>
          <a:blip r:embed="rId5"/>
          <a:stretch>
            <a:fillRect/>
          </a:stretch>
        </p:blipFill>
        <p:spPr>
          <a:xfrm>
            <a:off x="434975" y="2011296"/>
            <a:ext cx="8274050" cy="4077356"/>
          </a:xfrm>
          <a:prstGeom prst="rect">
            <a:avLst/>
          </a:prstGeom>
        </p:spPr>
      </p:pic>
    </p:spTree>
    <p:extLst>
      <p:ext uri="{BB962C8B-B14F-4D97-AF65-F5344CB8AC3E}">
        <p14:creationId xmlns:p14="http://schemas.microsoft.com/office/powerpoint/2010/main" val="670692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thực nghiệm</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Hình ảnh 3">
            <a:extLst>
              <a:ext uri="{FF2B5EF4-FFF2-40B4-BE49-F238E27FC236}">
                <a16:creationId xmlns:a16="http://schemas.microsoft.com/office/drawing/2014/main" id="{45AC33A5-4D8D-4CD7-82F2-3B42F8457654}"/>
              </a:ext>
            </a:extLst>
          </p:cNvPr>
          <p:cNvPicPr>
            <a:picLocks noChangeAspect="1"/>
          </p:cNvPicPr>
          <p:nvPr/>
        </p:nvPicPr>
        <p:blipFill>
          <a:blip r:embed="rId5"/>
          <a:stretch>
            <a:fillRect/>
          </a:stretch>
        </p:blipFill>
        <p:spPr>
          <a:xfrm>
            <a:off x="153548" y="1945869"/>
            <a:ext cx="8879625" cy="3293428"/>
          </a:xfrm>
          <a:prstGeom prst="rect">
            <a:avLst/>
          </a:prstGeom>
        </p:spPr>
      </p:pic>
    </p:spTree>
    <p:extLst>
      <p:ext uri="{BB962C8B-B14F-4D97-AF65-F5344CB8AC3E}">
        <p14:creationId xmlns:p14="http://schemas.microsoft.com/office/powerpoint/2010/main" val="3102884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Kết quả thực nghiệm</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Hình ảnh 2">
            <a:extLst>
              <a:ext uri="{FF2B5EF4-FFF2-40B4-BE49-F238E27FC236}">
                <a16:creationId xmlns:a16="http://schemas.microsoft.com/office/drawing/2014/main" id="{1CA56493-820A-4FBC-938D-62689C5934DD}"/>
              </a:ext>
            </a:extLst>
          </p:cNvPr>
          <p:cNvPicPr>
            <a:picLocks noChangeAspect="1"/>
          </p:cNvPicPr>
          <p:nvPr/>
        </p:nvPicPr>
        <p:blipFill>
          <a:blip r:embed="rId5"/>
          <a:stretch>
            <a:fillRect/>
          </a:stretch>
        </p:blipFill>
        <p:spPr>
          <a:xfrm>
            <a:off x="193637" y="2099044"/>
            <a:ext cx="8726118" cy="3505689"/>
          </a:xfrm>
          <a:prstGeom prst="rect">
            <a:avLst/>
          </a:prstGeom>
        </p:spPr>
      </p:pic>
    </p:spTree>
    <p:extLst>
      <p:ext uri="{BB962C8B-B14F-4D97-AF65-F5344CB8AC3E}">
        <p14:creationId xmlns:p14="http://schemas.microsoft.com/office/powerpoint/2010/main" val="380860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Đánh giá bằng thông số</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Hình ảnh 3">
            <a:extLst>
              <a:ext uri="{FF2B5EF4-FFF2-40B4-BE49-F238E27FC236}">
                <a16:creationId xmlns:a16="http://schemas.microsoft.com/office/drawing/2014/main" id="{2D2A0AD2-BEAF-44DD-9958-9C642051B1A1}"/>
              </a:ext>
            </a:extLst>
          </p:cNvPr>
          <p:cNvPicPr>
            <a:picLocks noChangeAspect="1"/>
          </p:cNvPicPr>
          <p:nvPr/>
        </p:nvPicPr>
        <p:blipFill>
          <a:blip r:embed="rId5"/>
          <a:stretch>
            <a:fillRect/>
          </a:stretch>
        </p:blipFill>
        <p:spPr>
          <a:xfrm>
            <a:off x="193637" y="1867422"/>
            <a:ext cx="4916245" cy="2132347"/>
          </a:xfrm>
          <a:prstGeom prst="rect">
            <a:avLst/>
          </a:prstGeom>
        </p:spPr>
      </p:pic>
      <p:pic>
        <p:nvPicPr>
          <p:cNvPr id="5" name="Hình ảnh 4">
            <a:extLst>
              <a:ext uri="{FF2B5EF4-FFF2-40B4-BE49-F238E27FC236}">
                <a16:creationId xmlns:a16="http://schemas.microsoft.com/office/drawing/2014/main" id="{469EE5AB-9F85-43B4-AA4F-C0044464925B}"/>
              </a:ext>
            </a:extLst>
          </p:cNvPr>
          <p:cNvPicPr>
            <a:picLocks noChangeAspect="1"/>
          </p:cNvPicPr>
          <p:nvPr/>
        </p:nvPicPr>
        <p:blipFill>
          <a:blip r:embed="rId6"/>
          <a:stretch>
            <a:fillRect/>
          </a:stretch>
        </p:blipFill>
        <p:spPr>
          <a:xfrm>
            <a:off x="3775934" y="4117492"/>
            <a:ext cx="5192414" cy="2195558"/>
          </a:xfrm>
          <a:prstGeom prst="rect">
            <a:avLst/>
          </a:prstGeom>
        </p:spPr>
      </p:pic>
    </p:spTree>
    <p:extLst>
      <p:ext uri="{BB962C8B-B14F-4D97-AF65-F5344CB8AC3E}">
        <p14:creationId xmlns:p14="http://schemas.microsoft.com/office/powerpoint/2010/main" val="402139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Đánh giá bằng thông số</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Hình ảnh 2">
            <a:extLst>
              <a:ext uri="{FF2B5EF4-FFF2-40B4-BE49-F238E27FC236}">
                <a16:creationId xmlns:a16="http://schemas.microsoft.com/office/drawing/2014/main" id="{918C5342-774C-45DF-929B-F7CB7E27DFC9}"/>
              </a:ext>
            </a:extLst>
          </p:cNvPr>
          <p:cNvPicPr>
            <a:picLocks noChangeAspect="1"/>
          </p:cNvPicPr>
          <p:nvPr/>
        </p:nvPicPr>
        <p:blipFill>
          <a:blip r:embed="rId5"/>
          <a:stretch>
            <a:fillRect/>
          </a:stretch>
        </p:blipFill>
        <p:spPr>
          <a:xfrm>
            <a:off x="1856223" y="1802716"/>
            <a:ext cx="5183461" cy="4306389"/>
          </a:xfrm>
          <a:prstGeom prst="rect">
            <a:avLst/>
          </a:prstGeom>
        </p:spPr>
      </p:pic>
    </p:spTree>
    <p:extLst>
      <p:ext uri="{BB962C8B-B14F-4D97-AF65-F5344CB8AC3E}">
        <p14:creationId xmlns:p14="http://schemas.microsoft.com/office/powerpoint/2010/main" val="410038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546942" y="904453"/>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300">
                <a:solidFill>
                  <a:srgbClr val="0070C0"/>
                </a:solidFill>
                <a:latin typeface="Cambria"/>
                <a:ea typeface="Cambria"/>
                <a:cs typeface="Cambria"/>
                <a:sym typeface="Cambria"/>
              </a:rPr>
              <a:t>Lý do chọn đề tài – Công nghệ Blockchain</a:t>
            </a:r>
            <a:endParaRPr sz="2300" b="1">
              <a:solidFill>
                <a:srgbClr val="0070C0"/>
              </a:solidFill>
              <a:latin typeface="Cambria"/>
              <a:ea typeface="Cambria"/>
              <a:cs typeface="Cambria"/>
              <a:sym typeface="Cambria"/>
            </a:endParaRPr>
          </a:p>
        </p:txBody>
      </p:sp>
      <p:pic>
        <p:nvPicPr>
          <p:cNvPr id="9" name="Đồ họa 8">
            <a:extLst>
              <a:ext uri="{FF2B5EF4-FFF2-40B4-BE49-F238E27FC236}">
                <a16:creationId xmlns:a16="http://schemas.microsoft.com/office/drawing/2014/main" id="{EEF1180C-269E-4709-A494-71388E247B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7404" y="666428"/>
            <a:ext cx="1614968" cy="1102935"/>
          </a:xfrm>
          <a:prstGeom prst="rect">
            <a:avLst/>
          </a:prstGeom>
        </p:spPr>
      </p:pic>
      <p:pic>
        <p:nvPicPr>
          <p:cNvPr id="10" name="Đồ họa 9">
            <a:extLst>
              <a:ext uri="{FF2B5EF4-FFF2-40B4-BE49-F238E27FC236}">
                <a16:creationId xmlns:a16="http://schemas.microsoft.com/office/drawing/2014/main" id="{2EAF2681-A8EA-4E3F-81D9-6E1C82AC94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99" y="4492389"/>
            <a:ext cx="4485621" cy="2922315"/>
          </a:xfrm>
          <a:prstGeom prst="rect">
            <a:avLst/>
          </a:prstGeom>
        </p:spPr>
      </p:pic>
      <p:pic>
        <p:nvPicPr>
          <p:cNvPr id="11" name="Hình ảnh 10">
            <a:extLst>
              <a:ext uri="{FF2B5EF4-FFF2-40B4-BE49-F238E27FC236}">
                <a16:creationId xmlns:a16="http://schemas.microsoft.com/office/drawing/2014/main" id="{A62F6F33-6D2A-46AA-B39A-0C8C964FECC3}"/>
              </a:ext>
            </a:extLst>
          </p:cNvPr>
          <p:cNvPicPr/>
          <p:nvPr/>
        </p:nvPicPr>
        <p:blipFill>
          <a:blip r:embed="rId7"/>
          <a:stretch>
            <a:fillRect/>
          </a:stretch>
        </p:blipFill>
        <p:spPr>
          <a:xfrm>
            <a:off x="2090160" y="2382784"/>
            <a:ext cx="4601098" cy="1644830"/>
          </a:xfrm>
          <a:prstGeom prst="rect">
            <a:avLst/>
          </a:prstGeom>
        </p:spPr>
      </p:pic>
      <p:sp>
        <p:nvSpPr>
          <p:cNvPr id="13" name="Google Shape;111;p2">
            <a:extLst>
              <a:ext uri="{FF2B5EF4-FFF2-40B4-BE49-F238E27FC236}">
                <a16:creationId xmlns:a16="http://schemas.microsoft.com/office/drawing/2014/main" id="{CCBD1596-B60B-4F37-A524-0AB705AF6DC5}"/>
              </a:ext>
            </a:extLst>
          </p:cNvPr>
          <p:cNvSpPr/>
          <p:nvPr/>
        </p:nvSpPr>
        <p:spPr>
          <a:xfrm>
            <a:off x="322015" y="1718841"/>
            <a:ext cx="6950317" cy="1111546"/>
          </a:xfrm>
          <a:prstGeom prst="rect">
            <a:avLst/>
          </a:prstGeom>
          <a:noFill/>
          <a:ln>
            <a:noFill/>
          </a:ln>
        </p:spPr>
        <p:txBody>
          <a:bodyPr spcFirstLastPara="1" wrap="square" lIns="91425" tIns="45700" rIns="91425" bIns="45700" anchor="t" anchorCtr="0">
            <a:spAutoFit/>
          </a:bodyPr>
          <a:lstStyle/>
          <a:p>
            <a:pPr marL="152400" marR="0" lvl="0" algn="just" rtl="0">
              <a:lnSpc>
                <a:spcPct val="115000"/>
              </a:lnSpc>
              <a:spcBef>
                <a:spcPts val="800"/>
              </a:spcBef>
              <a:spcAft>
                <a:spcPts val="0"/>
              </a:spcAft>
              <a:buClr>
                <a:schemeClr val="dk1"/>
              </a:buClr>
              <a:buSzPts val="2400"/>
            </a:pPr>
            <a:r>
              <a:rPr lang="en-US" sz="2300" b="1">
                <a:solidFill>
                  <a:srgbClr val="FF0000"/>
                </a:solidFill>
              </a:rPr>
              <a:t>Traditional Transfer</a:t>
            </a:r>
          </a:p>
          <a:p>
            <a:pPr marL="609600" marR="0" lvl="0" indent="-457200" algn="just" rtl="0">
              <a:lnSpc>
                <a:spcPct val="115000"/>
              </a:lnSpc>
              <a:spcBef>
                <a:spcPts val="800"/>
              </a:spcBef>
              <a:spcAft>
                <a:spcPts val="0"/>
              </a:spcAft>
              <a:buClr>
                <a:schemeClr val="dk1"/>
              </a:buClr>
              <a:buSzPts val="2400"/>
              <a:buFont typeface="Arial"/>
              <a:buAutoNum type="arabicPeriod"/>
            </a:pPr>
            <a:endParaRPr sz="2300" b="1" i="0" u="none" strike="noStrike" cap="none">
              <a:solidFill>
                <a:srgbClr val="FF0000"/>
              </a:solidFill>
              <a:sym typeface="Arial"/>
            </a:endParaRPr>
          </a:p>
        </p:txBody>
      </p:sp>
      <p:sp>
        <p:nvSpPr>
          <p:cNvPr id="16" name="Google Shape;111;p2">
            <a:extLst>
              <a:ext uri="{FF2B5EF4-FFF2-40B4-BE49-F238E27FC236}">
                <a16:creationId xmlns:a16="http://schemas.microsoft.com/office/drawing/2014/main" id="{6B962244-EDBC-4296-B232-A2F6517B0854}"/>
              </a:ext>
            </a:extLst>
          </p:cNvPr>
          <p:cNvSpPr/>
          <p:nvPr/>
        </p:nvSpPr>
        <p:spPr>
          <a:xfrm>
            <a:off x="322015" y="3940992"/>
            <a:ext cx="6950317" cy="601919"/>
          </a:xfrm>
          <a:prstGeom prst="rect">
            <a:avLst/>
          </a:prstGeom>
          <a:noFill/>
          <a:ln>
            <a:noFill/>
          </a:ln>
        </p:spPr>
        <p:txBody>
          <a:bodyPr spcFirstLastPara="1" wrap="square" lIns="91425" tIns="45700" rIns="91425" bIns="45700" anchor="t" anchorCtr="0">
            <a:spAutoFit/>
          </a:bodyPr>
          <a:lstStyle/>
          <a:p>
            <a:pPr marL="152400" marR="0" lvl="0" algn="just" rtl="0">
              <a:lnSpc>
                <a:spcPct val="115000"/>
              </a:lnSpc>
              <a:spcBef>
                <a:spcPts val="800"/>
              </a:spcBef>
              <a:spcAft>
                <a:spcPts val="0"/>
              </a:spcAft>
              <a:buClr>
                <a:schemeClr val="dk1"/>
              </a:buClr>
              <a:buSzPts val="2400"/>
            </a:pPr>
            <a:r>
              <a:rPr lang="en-US" sz="2300" b="1">
                <a:solidFill>
                  <a:srgbClr val="00B050"/>
                </a:solidFill>
              </a:rPr>
              <a:t>Blockchain Transfer</a:t>
            </a:r>
            <a:endParaRPr sz="2300" b="1" i="0" u="none" strike="noStrike" cap="none">
              <a:solidFill>
                <a:srgbClr val="00B050"/>
              </a:solidFill>
              <a:sym typeface="Arial"/>
            </a:endParaRPr>
          </a:p>
        </p:txBody>
      </p:sp>
      <p:pic>
        <p:nvPicPr>
          <p:cNvPr id="17" name="Hình ảnh 16">
            <a:extLst>
              <a:ext uri="{FF2B5EF4-FFF2-40B4-BE49-F238E27FC236}">
                <a16:creationId xmlns:a16="http://schemas.microsoft.com/office/drawing/2014/main" id="{F62C7B91-7A38-4F14-95E0-CC7BC82B4556}"/>
              </a:ext>
            </a:extLst>
          </p:cNvPr>
          <p:cNvPicPr/>
          <p:nvPr/>
        </p:nvPicPr>
        <p:blipFill>
          <a:blip r:embed="rId8"/>
          <a:stretch>
            <a:fillRect/>
          </a:stretch>
        </p:blipFill>
        <p:spPr>
          <a:xfrm>
            <a:off x="2090160" y="4586451"/>
            <a:ext cx="4842599" cy="1728158"/>
          </a:xfrm>
          <a:prstGeom prst="rect">
            <a:avLst/>
          </a:prstGeom>
        </p:spPr>
      </p:pic>
    </p:spTree>
    <p:extLst>
      <p:ext uri="{BB962C8B-B14F-4D97-AF65-F5344CB8AC3E}">
        <p14:creationId xmlns:p14="http://schemas.microsoft.com/office/powerpoint/2010/main" val="63810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71737"/>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PHÂN TÍCH THIẾT KẾ VÀ THỰC NGHIỆM</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Thiết kế thành phần xử lý dự báo API</a:t>
            </a:r>
            <a:endParaRPr sz="2600" b="1">
              <a:solidFill>
                <a:srgbClr val="0070C0"/>
              </a:solidFill>
              <a:latin typeface="Cambria"/>
              <a:ea typeface="Cambria"/>
              <a:cs typeface="Cambria"/>
              <a:sym typeface="Cambria"/>
            </a:endParaRPr>
          </a:p>
        </p:txBody>
      </p:sp>
      <p:graphicFrame>
        <p:nvGraphicFramePr>
          <p:cNvPr id="6" name="Đối tượng 5">
            <a:extLst>
              <a:ext uri="{FF2B5EF4-FFF2-40B4-BE49-F238E27FC236}">
                <a16:creationId xmlns:a16="http://schemas.microsoft.com/office/drawing/2014/main" id="{952AF918-19EF-4E0C-8ADC-A041C362EB12}"/>
              </a:ext>
            </a:extLst>
          </p:cNvPr>
          <p:cNvGraphicFramePr>
            <a:graphicFrameLocks noChangeAspect="1"/>
          </p:cNvGraphicFramePr>
          <p:nvPr/>
        </p:nvGraphicFramePr>
        <p:xfrm>
          <a:off x="6146800" y="3327400"/>
          <a:ext cx="914400" cy="198438"/>
        </p:xfrm>
        <a:graphic>
          <a:graphicData uri="http://schemas.openxmlformats.org/presentationml/2006/ole">
            <mc:AlternateContent xmlns:mc="http://schemas.openxmlformats.org/markup-compatibility/2006">
              <mc:Choice xmlns:v="urn:schemas-microsoft-com:vml" Requires="v">
                <p:oleObj name="Equation" r:id="rId3" imgW="914400" imgH="198720" progId="Equation.DSMT4">
                  <p:embed/>
                </p:oleObj>
              </mc:Choice>
              <mc:Fallback>
                <p:oleObj name="Equation" r:id="rId3" imgW="914400" imgH="198720" progId="Equation.DSMT4">
                  <p:embed/>
                  <p:pic>
                    <p:nvPicPr>
                      <p:cNvPr id="6" name="Đối tượng 5">
                        <a:extLst>
                          <a:ext uri="{FF2B5EF4-FFF2-40B4-BE49-F238E27FC236}">
                            <a16:creationId xmlns:a16="http://schemas.microsoft.com/office/drawing/2014/main" id="{952AF918-19EF-4E0C-8ADC-A041C362EB12}"/>
                          </a:ext>
                        </a:extLst>
                      </p:cNvPr>
                      <p:cNvPicPr/>
                      <p:nvPr/>
                    </p:nvPicPr>
                    <p:blipFill>
                      <a:blip r:embed="rId4"/>
                      <a:stretch>
                        <a:fillRect/>
                      </a:stretch>
                    </p:blipFill>
                    <p:spPr>
                      <a:xfrm>
                        <a:off x="6146800" y="3327400"/>
                        <a:ext cx="914400" cy="198438"/>
                      </a:xfrm>
                      <a:prstGeom prst="rect">
                        <a:avLst/>
                      </a:prstGeom>
                    </p:spPr>
                  </p:pic>
                </p:oleObj>
              </mc:Fallback>
            </mc:AlternateContent>
          </a:graphicData>
        </a:graphic>
      </p:graphicFrame>
      <p:sp>
        <p:nvSpPr>
          <p:cNvPr id="2" name="Rectangle 2">
            <a:extLst>
              <a:ext uri="{FF2B5EF4-FFF2-40B4-BE49-F238E27FC236}">
                <a16:creationId xmlns:a16="http://schemas.microsoft.com/office/drawing/2014/main" id="{50B3D0F6-CE2F-42A7-A5AF-218A862B999C}"/>
              </a:ext>
            </a:extLst>
          </p:cNvPr>
          <p:cNvSpPr>
            <a:spLocks noChangeArrowheads="1"/>
          </p:cNvSpPr>
          <p:nvPr/>
        </p:nvSpPr>
        <p:spPr bwMode="auto">
          <a:xfrm>
            <a:off x="193637" y="5604733"/>
            <a:ext cx="99296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 name="Hình ảnh 6" descr="Ảnh có chứa bàn&#10;&#10;Mô tả được tạo tự động">
            <a:extLst>
              <a:ext uri="{FF2B5EF4-FFF2-40B4-BE49-F238E27FC236}">
                <a16:creationId xmlns:a16="http://schemas.microsoft.com/office/drawing/2014/main" id="{00D7AEAE-DEE8-4581-9270-5605915C95B3}"/>
              </a:ext>
            </a:extLst>
          </p:cNvPr>
          <p:cNvPicPr/>
          <p:nvPr/>
        </p:nvPicPr>
        <p:blipFill>
          <a:blip r:embed="rId5">
            <a:extLst>
              <a:ext uri="{28A0092B-C50C-407E-A947-70E740481C1C}">
                <a14:useLocalDpi xmlns:a14="http://schemas.microsoft.com/office/drawing/2010/main" val="0"/>
              </a:ext>
            </a:extLst>
          </a:blip>
          <a:stretch>
            <a:fillRect/>
          </a:stretch>
        </p:blipFill>
        <p:spPr>
          <a:xfrm>
            <a:off x="-1" y="1640072"/>
            <a:ext cx="9144001" cy="5879523"/>
          </a:xfrm>
          <a:prstGeom prst="rect">
            <a:avLst/>
          </a:prstGeom>
        </p:spPr>
      </p:pic>
    </p:spTree>
    <p:extLst>
      <p:ext uri="{BB962C8B-B14F-4D97-AF65-F5344CB8AC3E}">
        <p14:creationId xmlns:p14="http://schemas.microsoft.com/office/powerpoint/2010/main" val="19812306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
        <p:cNvGrpSpPr/>
        <p:nvPr/>
      </p:nvGrpSpPr>
      <p:grpSpPr>
        <a:xfrm>
          <a:off x="0" y="0"/>
          <a:ext cx="0" cy="0"/>
          <a:chOff x="0" y="0"/>
          <a:chExt cx="0" cy="0"/>
        </a:xfrm>
      </p:grpSpPr>
      <p:sp>
        <p:nvSpPr>
          <p:cNvPr id="347" name="Google Shape;347;p28"/>
          <p:cNvSpPr txBox="1">
            <a:spLocks noGrp="1"/>
          </p:cNvSpPr>
          <p:nvPr>
            <p:ph type="title"/>
          </p:nvPr>
        </p:nvSpPr>
        <p:spPr>
          <a:xfrm>
            <a:off x="628650" y="2705894"/>
            <a:ext cx="7886700" cy="994172"/>
          </a:xfrm>
          <a:prstGeom prst="rect">
            <a:avLst/>
          </a:prstGeom>
          <a:noFill/>
          <a:ln>
            <a:noFill/>
          </a:ln>
        </p:spPr>
        <p:txBody>
          <a:bodyPr spcFirstLastPara="1" wrap="square" lIns="91425" tIns="45700" rIns="91425" bIns="45700" anchor="b" anchorCtr="0">
            <a:noAutofit/>
          </a:bodyPr>
          <a:lstStyle/>
          <a:p>
            <a:pPr marL="0" lvl="0" indent="0" algn="ctr" rtl="0">
              <a:lnSpc>
                <a:spcPct val="85000"/>
              </a:lnSpc>
              <a:spcBef>
                <a:spcPts val="0"/>
              </a:spcBef>
              <a:spcAft>
                <a:spcPts val="0"/>
              </a:spcAft>
              <a:buClr>
                <a:schemeClr val="accent1"/>
              </a:buClr>
              <a:buSzPts val="6000"/>
              <a:buFont typeface="Arial"/>
              <a:buNone/>
            </a:pPr>
            <a:r>
              <a:rPr lang="en-US" sz="6000"/>
              <a:t>Thanks for watching</a:t>
            </a:r>
            <a:endParaRPr sz="6000"/>
          </a:p>
        </p:txBody>
      </p:sp>
      <p:pic>
        <p:nvPicPr>
          <p:cNvPr id="348" name="Google Shape;348;p28"/>
          <p:cNvPicPr preferRelativeResize="0"/>
          <p:nvPr/>
        </p:nvPicPr>
        <p:blipFill rotWithShape="1">
          <a:blip r:embed="rId3">
            <a:alphaModFix/>
          </a:blip>
          <a:srcRect/>
          <a:stretch/>
        </p:blipFill>
        <p:spPr>
          <a:xfrm>
            <a:off x="3122526" y="3599821"/>
            <a:ext cx="3117501" cy="3117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848469"/>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Lý do chọn đề tài – Công nghệ Blockchain</a:t>
            </a:r>
            <a:endParaRPr sz="2600" b="1">
              <a:solidFill>
                <a:srgbClr val="0070C0"/>
              </a:solidFill>
              <a:latin typeface="Cambria"/>
              <a:ea typeface="Cambria"/>
              <a:cs typeface="Cambria"/>
              <a:sym typeface="Cambria"/>
            </a:endParaRPr>
          </a:p>
        </p:txBody>
      </p:sp>
      <p:sp>
        <p:nvSpPr>
          <p:cNvPr id="4" name="Google Shape;111;p2">
            <a:extLst>
              <a:ext uri="{FF2B5EF4-FFF2-40B4-BE49-F238E27FC236}">
                <a16:creationId xmlns:a16="http://schemas.microsoft.com/office/drawing/2014/main" id="{6FB5AC2E-E323-4243-91F5-C6C2D721319D}"/>
              </a:ext>
            </a:extLst>
          </p:cNvPr>
          <p:cNvSpPr/>
          <p:nvPr/>
        </p:nvSpPr>
        <p:spPr>
          <a:xfrm>
            <a:off x="86061" y="1807207"/>
            <a:ext cx="9057939" cy="1938952"/>
          </a:xfrm>
          <a:prstGeom prst="rect">
            <a:avLst/>
          </a:prstGeom>
          <a:noFill/>
          <a:ln>
            <a:noFill/>
          </a:ln>
        </p:spPr>
        <p:txBody>
          <a:bodyPr spcFirstLastPara="1" wrap="square" lIns="91425" tIns="45700" rIns="91425" bIns="45700" anchor="t" anchorCtr="0">
            <a:spAutoFit/>
          </a:bodyPr>
          <a:lstStyle/>
          <a:p>
            <a:pPr>
              <a:lnSpc>
                <a:spcPct val="150000"/>
              </a:lnSpc>
            </a:pPr>
            <a:r>
              <a:rPr lang="en-US" sz="2000"/>
              <a:t>Hiện tại công nghệ Blockchain có 3 phiên bản chính</a:t>
            </a:r>
          </a:p>
          <a:p>
            <a:pPr marL="569913" lvl="0" indent="-225425">
              <a:lnSpc>
                <a:spcPct val="150000"/>
              </a:lnSpc>
              <a:buFont typeface="Arial" panose="020B0604020202020204" pitchFamily="34" charset="0"/>
              <a:buChar char="•"/>
            </a:pPr>
            <a:r>
              <a:rPr lang="en-US" sz="2000"/>
              <a:t>Blockchain 1.0 – Blockchain dành cho tiền tệ (Bitcoin)</a:t>
            </a:r>
          </a:p>
          <a:p>
            <a:pPr marL="569913" lvl="0" indent="-225425">
              <a:lnSpc>
                <a:spcPct val="150000"/>
              </a:lnSpc>
              <a:buFont typeface="Arial" panose="020B0604020202020204" pitchFamily="34" charset="0"/>
              <a:buChar char="•"/>
            </a:pPr>
            <a:r>
              <a:rPr lang="en-US" sz="2000"/>
              <a:t>Blockchain 2.0 – Smart Contract – Ethereum (ETH)</a:t>
            </a:r>
          </a:p>
          <a:p>
            <a:pPr marL="569913" lvl="0" indent="-225425">
              <a:lnSpc>
                <a:spcPct val="150000"/>
              </a:lnSpc>
              <a:buFont typeface="Arial" panose="020B0604020202020204" pitchFamily="34" charset="0"/>
              <a:buChar char="•"/>
            </a:pPr>
            <a:r>
              <a:rPr lang="en-US" sz="2000"/>
              <a:t>Blockchain 3.0 – Dapps</a:t>
            </a:r>
          </a:p>
        </p:txBody>
      </p:sp>
      <p:sp>
        <p:nvSpPr>
          <p:cNvPr id="6" name="Hộp Văn bản 5">
            <a:extLst>
              <a:ext uri="{FF2B5EF4-FFF2-40B4-BE49-F238E27FC236}">
                <a16:creationId xmlns:a16="http://schemas.microsoft.com/office/drawing/2014/main" id="{A17278E3-CE29-4FE3-B83F-BCC078355A28}"/>
              </a:ext>
            </a:extLst>
          </p:cNvPr>
          <p:cNvSpPr txBox="1"/>
          <p:nvPr/>
        </p:nvSpPr>
        <p:spPr>
          <a:xfrm>
            <a:off x="86061" y="3800454"/>
            <a:ext cx="8891196" cy="2262671"/>
          </a:xfrm>
          <a:prstGeom prst="rect">
            <a:avLst/>
          </a:prstGeom>
          <a:solidFill>
            <a:schemeClr val="accent2">
              <a:lumMod val="40000"/>
              <a:lumOff val="60000"/>
            </a:schemeClr>
          </a:solidFill>
          <a:ln w="19050">
            <a:solidFill>
              <a:schemeClr val="tx2">
                <a:lumMod val="25000"/>
              </a:schemeClr>
            </a:solidFill>
          </a:ln>
        </p:spPr>
        <p:txBody>
          <a:bodyPr wrap="square">
            <a:spAutoFit/>
          </a:bodyPr>
          <a:lstStyle/>
          <a:p>
            <a:pPr lvl="0" algn="just">
              <a:lnSpc>
                <a:spcPct val="150000"/>
              </a:lnSpc>
              <a:tabLst>
                <a:tab pos="0" algn="l"/>
              </a:tabLst>
            </a:pPr>
            <a:r>
              <a:rPr lang="en-US" sz="1600"/>
              <a:t>Một tính năng </a:t>
            </a:r>
            <a:r>
              <a:rPr lang="en-US" sz="1600" b="1" i="1"/>
              <a:t>ưu việt </a:t>
            </a:r>
            <a:r>
              <a:rPr lang="en-US" sz="1600"/>
              <a:t>của công nghệ Blockchain là </a:t>
            </a:r>
            <a:r>
              <a:rPr lang="en-US" sz="1600" b="1" i="1"/>
              <a:t>không đòi hỏi một hệ thống trung gian </a:t>
            </a:r>
            <a:r>
              <a:rPr lang="en-US" sz="1600"/>
              <a:t>để xác nhận thông tin, hệ thống Blockchain hoạt động độc lập một thành phần bị hỏng, bị rõ rỉ không ảnh hưởng đến các thành phần khác trong hệ thống Blockchain qua cơ chế đồng thuận </a:t>
            </a:r>
            <a:r>
              <a:rPr lang="en-US" sz="1600" b="1"/>
              <a:t>Proof of Work (PoW) </a:t>
            </a:r>
            <a:r>
              <a:rPr lang="en-US" sz="1600"/>
              <a:t>và cơ chế cổ phần </a:t>
            </a:r>
            <a:r>
              <a:rPr lang="en-US" sz="1600" b="1"/>
              <a:t>Proof of Stake (PoS). </a:t>
            </a:r>
            <a:r>
              <a:rPr lang="en-US" sz="1600"/>
              <a:t>Điểm mạnh khác của công nghệ Blockchain là hệ thống mã hóa đặc biệt, đảm bảo các tính an toàn bảo mật: Tính bảo mật, tính toàn vẹn, tính xác thực, tính phân quyền, tính không thể chối từ.</a:t>
            </a:r>
          </a:p>
        </p:txBody>
      </p:sp>
      <p:pic>
        <p:nvPicPr>
          <p:cNvPr id="7" name="Đồ họa 6">
            <a:extLst>
              <a:ext uri="{FF2B5EF4-FFF2-40B4-BE49-F238E27FC236}">
                <a16:creationId xmlns:a16="http://schemas.microsoft.com/office/drawing/2014/main" id="{82C1B2A0-23AD-42D8-9F70-868942BB90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7404" y="666428"/>
            <a:ext cx="1614968" cy="1102935"/>
          </a:xfrm>
          <a:prstGeom prst="rect">
            <a:avLst/>
          </a:prstGeom>
        </p:spPr>
      </p:pic>
    </p:spTree>
    <p:extLst>
      <p:ext uri="{BB962C8B-B14F-4D97-AF65-F5344CB8AC3E}">
        <p14:creationId xmlns:p14="http://schemas.microsoft.com/office/powerpoint/2010/main" val="2451336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848469"/>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Lý do chọn đề tài – So sánh đồng tiền BTC và ETH</a:t>
            </a:r>
            <a:endParaRPr sz="2600" b="1">
              <a:solidFill>
                <a:srgbClr val="0070C0"/>
              </a:solidFill>
              <a:latin typeface="Cambria"/>
              <a:ea typeface="Cambria"/>
              <a:cs typeface="Cambria"/>
              <a:sym typeface="Cambria"/>
            </a:endParaRPr>
          </a:p>
        </p:txBody>
      </p:sp>
      <p:pic>
        <p:nvPicPr>
          <p:cNvPr id="5" name="Hình ảnh 4" descr="Ảnh có chứa bàn&#10;&#10;Mô tả được tạo tự động">
            <a:extLst>
              <a:ext uri="{FF2B5EF4-FFF2-40B4-BE49-F238E27FC236}">
                <a16:creationId xmlns:a16="http://schemas.microsoft.com/office/drawing/2014/main" id="{B4CC221C-9977-4F46-98EF-A59CB079BAFD}"/>
              </a:ext>
            </a:extLst>
          </p:cNvPr>
          <p:cNvPicPr/>
          <p:nvPr/>
        </p:nvPicPr>
        <p:blipFill>
          <a:blip r:embed="rId3"/>
          <a:stretch>
            <a:fillRect/>
          </a:stretch>
        </p:blipFill>
        <p:spPr>
          <a:xfrm>
            <a:off x="897054" y="1866313"/>
            <a:ext cx="7522015" cy="4389259"/>
          </a:xfrm>
          <a:prstGeom prst="rect">
            <a:avLst/>
          </a:prstGeom>
        </p:spPr>
      </p:pic>
      <p:pic>
        <p:nvPicPr>
          <p:cNvPr id="6" name="Đồ họa 5">
            <a:extLst>
              <a:ext uri="{FF2B5EF4-FFF2-40B4-BE49-F238E27FC236}">
                <a16:creationId xmlns:a16="http://schemas.microsoft.com/office/drawing/2014/main" id="{2BB77AF1-2F5F-49F3-9E88-DC29757CDE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2406" y="195274"/>
            <a:ext cx="1614968" cy="1102935"/>
          </a:xfrm>
          <a:prstGeom prst="rect">
            <a:avLst/>
          </a:prstGeom>
        </p:spPr>
      </p:pic>
    </p:spTree>
    <p:extLst>
      <p:ext uri="{BB962C8B-B14F-4D97-AF65-F5344CB8AC3E}">
        <p14:creationId xmlns:p14="http://schemas.microsoft.com/office/powerpoint/2010/main" val="21921449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848469"/>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Mục tiêu đề tài</a:t>
            </a:r>
            <a:endParaRPr sz="2600" b="1">
              <a:solidFill>
                <a:srgbClr val="0070C0"/>
              </a:solidFill>
              <a:latin typeface="Cambria"/>
              <a:ea typeface="Cambria"/>
              <a:cs typeface="Cambria"/>
              <a:sym typeface="Cambria"/>
            </a:endParaRPr>
          </a:p>
        </p:txBody>
      </p:sp>
      <p:sp>
        <p:nvSpPr>
          <p:cNvPr id="7" name="Google Shape;111;p2">
            <a:extLst>
              <a:ext uri="{FF2B5EF4-FFF2-40B4-BE49-F238E27FC236}">
                <a16:creationId xmlns:a16="http://schemas.microsoft.com/office/drawing/2014/main" id="{D1D87C1F-319B-4EF2-ABCD-1E47EC4E5460}"/>
              </a:ext>
            </a:extLst>
          </p:cNvPr>
          <p:cNvSpPr/>
          <p:nvPr/>
        </p:nvSpPr>
        <p:spPr>
          <a:xfrm>
            <a:off x="0" y="1894432"/>
            <a:ext cx="9144000" cy="4314474"/>
          </a:xfrm>
          <a:prstGeom prst="rect">
            <a:avLst/>
          </a:prstGeom>
          <a:noFill/>
          <a:ln>
            <a:noFill/>
          </a:ln>
        </p:spPr>
        <p:txBody>
          <a:bodyPr spcFirstLastPara="1" wrap="square" lIns="91425" tIns="45700" rIns="91425" bIns="45700" anchor="t" anchorCtr="0">
            <a:spAutoFit/>
          </a:bodyPr>
          <a:lstStyle/>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Tìm hiểu </a:t>
            </a:r>
            <a:r>
              <a:rPr lang="en-US" sz="2200" b="1">
                <a:solidFill>
                  <a:schemeClr val="tx1"/>
                </a:solidFill>
              </a:rPr>
              <a:t>chuỗi thời gian</a:t>
            </a:r>
            <a:r>
              <a:rPr lang="en-US" sz="2200">
                <a:solidFill>
                  <a:schemeClr val="tx1"/>
                </a:solidFill>
              </a:rPr>
              <a:t>, ứng dụng </a:t>
            </a:r>
            <a:r>
              <a:rPr lang="en-US" sz="2200" b="1">
                <a:solidFill>
                  <a:schemeClr val="tx1"/>
                </a:solidFill>
              </a:rPr>
              <a:t>chuỗi thời gian</a:t>
            </a:r>
            <a:r>
              <a:rPr lang="en-US" sz="2200">
                <a:solidFill>
                  <a:schemeClr val="tx1"/>
                </a:solidFill>
              </a:rPr>
              <a:t>.</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Sử dụng các đặc trưng, tính chất của dữ liệu quá khứ để dự báo cho dữ liệu tương lai.</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Nghiên cứu về các mô hình dự báo phù hợp với chuỗi thời gian: ARIMA, LSTM, SVR.</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Nghiên cứu mô hình khuyến nghị hành đồng: Q-Learning</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Nghiên cứu về việc kết hợp mô hình dự báo</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Nghiên cứu hệ điều hành Linux cơ chế CRON</a:t>
            </a:r>
          </a:p>
          <a:p>
            <a:pPr marL="225425" lvl="1" indent="-106363" algn="just">
              <a:lnSpc>
                <a:spcPct val="115000"/>
              </a:lnSpc>
              <a:spcBef>
                <a:spcPts val="800"/>
              </a:spcBef>
              <a:buClr>
                <a:schemeClr val="dk1"/>
              </a:buClr>
              <a:buSzPts val="2400"/>
              <a:buFont typeface="Arial" panose="020B0604020202020204" pitchFamily="34" charset="0"/>
              <a:buChar char="•"/>
              <a:tabLst>
                <a:tab pos="53975" algn="l"/>
              </a:tabLst>
            </a:pPr>
            <a:r>
              <a:rPr lang="en-US" sz="2200">
                <a:solidFill>
                  <a:schemeClr val="tx1"/>
                </a:solidFill>
              </a:rPr>
              <a:t> Xây dựng website dự báo giá và khuyến nghị giao dịch tiền mã hóa</a:t>
            </a:r>
          </a:p>
        </p:txBody>
      </p:sp>
      <p:pic>
        <p:nvPicPr>
          <p:cNvPr id="2" name="Đồ họa 1">
            <a:extLst>
              <a:ext uri="{FF2B5EF4-FFF2-40B4-BE49-F238E27FC236}">
                <a16:creationId xmlns:a16="http://schemas.microsoft.com/office/drawing/2014/main" id="{3CD325C9-217F-46D5-B4BB-C4CA1D345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7605" y="217538"/>
            <a:ext cx="2164423" cy="1723918"/>
          </a:xfrm>
          <a:prstGeom prst="rect">
            <a:avLst/>
          </a:prstGeom>
        </p:spPr>
      </p:pic>
    </p:spTree>
    <p:extLst>
      <p:ext uri="{BB962C8B-B14F-4D97-AF65-F5344CB8AC3E}">
        <p14:creationId xmlns:p14="http://schemas.microsoft.com/office/powerpoint/2010/main" val="2544848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848469"/>
            <a:ext cx="8274050" cy="814388"/>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9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Phạm vi đề tài</a:t>
            </a:r>
            <a:endParaRPr sz="2600" b="1">
              <a:solidFill>
                <a:srgbClr val="0070C0"/>
              </a:solidFill>
              <a:latin typeface="Cambria"/>
              <a:ea typeface="Cambria"/>
              <a:cs typeface="Cambria"/>
              <a:sym typeface="Cambria"/>
            </a:endParaRPr>
          </a:p>
        </p:txBody>
      </p:sp>
      <p:sp>
        <p:nvSpPr>
          <p:cNvPr id="7" name="Google Shape;111;p2">
            <a:extLst>
              <a:ext uri="{FF2B5EF4-FFF2-40B4-BE49-F238E27FC236}">
                <a16:creationId xmlns:a16="http://schemas.microsoft.com/office/drawing/2014/main" id="{D1D87C1F-319B-4EF2-ABCD-1E47EC4E5460}"/>
              </a:ext>
            </a:extLst>
          </p:cNvPr>
          <p:cNvSpPr/>
          <p:nvPr/>
        </p:nvSpPr>
        <p:spPr>
          <a:xfrm>
            <a:off x="387275" y="2293788"/>
            <a:ext cx="8369449" cy="3454495"/>
          </a:xfrm>
          <a:prstGeom prst="rect">
            <a:avLst/>
          </a:prstGeom>
          <a:noFill/>
          <a:ln>
            <a:noFill/>
          </a:ln>
        </p:spPr>
        <p:txBody>
          <a:bodyPr spcFirstLastPara="1" wrap="square" lIns="91425" tIns="45700" rIns="91425" bIns="45700" anchor="t" anchorCtr="0">
            <a:spAutoFit/>
          </a:bodyPr>
          <a:lstStyle/>
          <a:p>
            <a:pPr marL="152400" lvl="1" algn="just">
              <a:lnSpc>
                <a:spcPct val="115000"/>
              </a:lnSpc>
              <a:spcBef>
                <a:spcPts val="800"/>
              </a:spcBef>
              <a:buClr>
                <a:schemeClr val="dk1"/>
              </a:buClr>
              <a:buSzPts val="2400"/>
            </a:pPr>
            <a:r>
              <a:rPr lang="en-US" sz="2300" b="1">
                <a:solidFill>
                  <a:schemeClr val="tx1"/>
                </a:solidFill>
              </a:rPr>
              <a:t>Đối tượng dự báo</a:t>
            </a:r>
            <a:r>
              <a:rPr lang="en-US" sz="2300">
                <a:solidFill>
                  <a:schemeClr val="tx1"/>
                </a:solidFill>
              </a:rPr>
              <a:t>: Closing Price của đồng tiên Bitcoin và Ethereum.</a:t>
            </a:r>
          </a:p>
          <a:p>
            <a:pPr marL="801688" lvl="2" indent="-288925" algn="just">
              <a:lnSpc>
                <a:spcPct val="115000"/>
              </a:lnSpc>
              <a:spcBef>
                <a:spcPts val="800"/>
              </a:spcBef>
              <a:buClr>
                <a:schemeClr val="dk1"/>
              </a:buClr>
              <a:buSzPts val="2400"/>
              <a:buFont typeface="Arial" panose="020B0604020202020204" pitchFamily="34" charset="0"/>
              <a:buChar char="•"/>
            </a:pPr>
            <a:r>
              <a:rPr lang="en-US" sz="2300" b="1">
                <a:solidFill>
                  <a:schemeClr val="tx1"/>
                </a:solidFill>
              </a:rPr>
              <a:t>Mô hình dự báo</a:t>
            </a:r>
            <a:r>
              <a:rPr lang="en-US" sz="2300">
                <a:solidFill>
                  <a:schemeClr val="tx1"/>
                </a:solidFill>
              </a:rPr>
              <a:t>: ARIMA, LSTM, SVR, ARIMA-LSTM, ARIMA-SVR</a:t>
            </a:r>
          </a:p>
          <a:p>
            <a:pPr marL="801688" lvl="2" indent="-288925" algn="just">
              <a:lnSpc>
                <a:spcPct val="115000"/>
              </a:lnSpc>
              <a:spcBef>
                <a:spcPts val="800"/>
              </a:spcBef>
              <a:buClr>
                <a:schemeClr val="dk1"/>
              </a:buClr>
              <a:buSzPts val="2400"/>
              <a:buFont typeface="Arial" panose="020B0604020202020204" pitchFamily="34" charset="0"/>
              <a:buChar char="•"/>
            </a:pPr>
            <a:r>
              <a:rPr lang="en-US" sz="2300" b="1">
                <a:solidFill>
                  <a:schemeClr val="tx1"/>
                </a:solidFill>
              </a:rPr>
              <a:t>Mô hình khuyến nghị: </a:t>
            </a:r>
            <a:r>
              <a:rPr lang="en-US" sz="2300">
                <a:solidFill>
                  <a:schemeClr val="tx1"/>
                </a:solidFill>
              </a:rPr>
              <a:t>Q-Learning</a:t>
            </a:r>
          </a:p>
          <a:p>
            <a:pPr marL="801688" lvl="2" indent="-288925" algn="just">
              <a:lnSpc>
                <a:spcPct val="115000"/>
              </a:lnSpc>
              <a:spcBef>
                <a:spcPts val="800"/>
              </a:spcBef>
              <a:buClr>
                <a:schemeClr val="dk1"/>
              </a:buClr>
              <a:buSzPts val="2400"/>
              <a:buFont typeface="Arial" panose="020B0604020202020204" pitchFamily="34" charset="0"/>
              <a:buChar char="•"/>
            </a:pPr>
            <a:r>
              <a:rPr lang="en-US" sz="2300" b="1">
                <a:solidFill>
                  <a:schemeClr val="tx1"/>
                </a:solidFill>
              </a:rPr>
              <a:t>Ngôn ngữ lập trình: </a:t>
            </a:r>
            <a:r>
              <a:rPr lang="en-US" sz="2300">
                <a:solidFill>
                  <a:schemeClr val="tx1"/>
                </a:solidFill>
              </a:rPr>
              <a:t>Python, PHP, Javascript (VueJS)</a:t>
            </a:r>
          </a:p>
          <a:p>
            <a:pPr marL="801688" lvl="2" indent="-288925" algn="just">
              <a:lnSpc>
                <a:spcPct val="115000"/>
              </a:lnSpc>
              <a:spcBef>
                <a:spcPts val="800"/>
              </a:spcBef>
              <a:buClr>
                <a:schemeClr val="dk1"/>
              </a:buClr>
              <a:buSzPts val="2400"/>
              <a:buFont typeface="Arial" panose="020B0604020202020204" pitchFamily="34" charset="0"/>
              <a:buChar char="•"/>
            </a:pPr>
            <a:r>
              <a:rPr lang="en-US" sz="2300" b="1">
                <a:solidFill>
                  <a:schemeClr val="tx1"/>
                </a:solidFill>
              </a:rPr>
              <a:t>Đánh giá mô hình dự báo: </a:t>
            </a:r>
            <a:r>
              <a:rPr lang="en-US" sz="2300"/>
              <a:t>MAPE, RMSE</a:t>
            </a:r>
            <a:endParaRPr lang="en-US" sz="2300">
              <a:solidFill>
                <a:schemeClr val="tx1"/>
              </a:solidFill>
            </a:endParaRPr>
          </a:p>
        </p:txBody>
      </p:sp>
      <p:pic>
        <p:nvPicPr>
          <p:cNvPr id="2" name="Đồ họa 1">
            <a:extLst>
              <a:ext uri="{FF2B5EF4-FFF2-40B4-BE49-F238E27FC236}">
                <a16:creationId xmlns:a16="http://schemas.microsoft.com/office/drawing/2014/main" id="{3CD325C9-217F-46D5-B4BB-C4CA1D3458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67605" y="217538"/>
            <a:ext cx="2164423" cy="1723918"/>
          </a:xfrm>
          <a:prstGeom prst="rect">
            <a:avLst/>
          </a:prstGeom>
        </p:spPr>
      </p:pic>
    </p:spTree>
    <p:extLst>
      <p:ext uri="{BB962C8B-B14F-4D97-AF65-F5344CB8AC3E}">
        <p14:creationId xmlns:p14="http://schemas.microsoft.com/office/powerpoint/2010/main" val="7860350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434975" y="494522"/>
            <a:ext cx="8274050" cy="1168335"/>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accent2"/>
              </a:buClr>
              <a:buSzPts val="3200"/>
              <a:buFont typeface="Cambria"/>
              <a:buNone/>
            </a:pPr>
            <a:r>
              <a:rPr lang="en-US" sz="2900">
                <a:solidFill>
                  <a:schemeClr val="accent2"/>
                </a:solidFill>
                <a:latin typeface="Cambria"/>
                <a:ea typeface="Cambria"/>
                <a:cs typeface="Cambria"/>
                <a:sym typeface="Cambria"/>
              </a:rPr>
              <a:t>GIỚI THIỆU ĐỀ TÀI</a:t>
            </a:r>
            <a:br>
              <a:rPr lang="en-US" sz="2600">
                <a:solidFill>
                  <a:schemeClr val="accent2"/>
                </a:solidFill>
                <a:latin typeface="Cambria"/>
                <a:ea typeface="Cambria"/>
                <a:cs typeface="Cambria"/>
                <a:sym typeface="Cambria"/>
              </a:rPr>
            </a:br>
            <a:r>
              <a:rPr lang="en-US" sz="2600">
                <a:solidFill>
                  <a:srgbClr val="0070C0"/>
                </a:solidFill>
                <a:latin typeface="Cambria"/>
                <a:ea typeface="Cambria"/>
                <a:cs typeface="Cambria"/>
                <a:sym typeface="Cambria"/>
              </a:rPr>
              <a:t>Kiến trúc đề tài</a:t>
            </a:r>
            <a:endParaRPr sz="2600" b="1">
              <a:solidFill>
                <a:schemeClr val="accent2"/>
              </a:solidFill>
              <a:latin typeface="Cambria"/>
              <a:ea typeface="Cambria"/>
              <a:cs typeface="Cambria"/>
              <a:sym typeface="Cambria"/>
            </a:endParaRPr>
          </a:p>
        </p:txBody>
      </p:sp>
      <p:pic>
        <p:nvPicPr>
          <p:cNvPr id="7" name="Hình ảnh 6">
            <a:extLst>
              <a:ext uri="{FF2B5EF4-FFF2-40B4-BE49-F238E27FC236}">
                <a16:creationId xmlns:a16="http://schemas.microsoft.com/office/drawing/2014/main" id="{592243F5-9A70-47D9-8F3E-247052D5454A}"/>
              </a:ext>
            </a:extLst>
          </p:cNvPr>
          <p:cNvPicPr/>
          <p:nvPr/>
        </p:nvPicPr>
        <p:blipFill>
          <a:blip r:embed="rId3">
            <a:extLst>
              <a:ext uri="{28A0092B-C50C-407E-A947-70E740481C1C}">
                <a14:useLocalDpi xmlns:a14="http://schemas.microsoft.com/office/drawing/2010/main" val="0"/>
              </a:ext>
            </a:extLst>
          </a:blip>
          <a:stretch>
            <a:fillRect/>
          </a:stretch>
        </p:blipFill>
        <p:spPr>
          <a:xfrm>
            <a:off x="342488" y="1906299"/>
            <a:ext cx="8274050" cy="4268590"/>
          </a:xfrm>
          <a:prstGeom prst="rect">
            <a:avLst/>
          </a:prstGeom>
        </p:spPr>
      </p:pic>
    </p:spTree>
    <p:extLst>
      <p:ext uri="{BB962C8B-B14F-4D97-AF65-F5344CB8AC3E}">
        <p14:creationId xmlns:p14="http://schemas.microsoft.com/office/powerpoint/2010/main" val="2619248425"/>
      </p:ext>
    </p:extLst>
  </p:cSld>
  <p:clrMapOvr>
    <a:masterClrMapping/>
  </p:clrMapOvr>
</p:sld>
</file>

<file path=ppt/theme/theme1.xml><?xml version="1.0" encoding="utf-8"?>
<a:theme xmlns:a="http://schemas.openxmlformats.org/drawingml/2006/main" name="Chủ đề1">
  <a:themeElements>
    <a:clrScheme name="1 Tùy chỉnh">
      <a:dk1>
        <a:srgbClr val="000000"/>
      </a:dk1>
      <a:lt1>
        <a:srgbClr val="FFFFFF"/>
      </a:lt1>
      <a:dk2>
        <a:srgbClr val="455F51"/>
      </a:dk2>
      <a:lt2>
        <a:srgbClr val="E2DFCC"/>
      </a:lt2>
      <a:accent1>
        <a:srgbClr val="37A76F"/>
      </a:accent1>
      <a:accent2>
        <a:srgbClr val="37A76F"/>
      </a:accent2>
      <a:accent3>
        <a:srgbClr val="44C1A3"/>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2700</Words>
  <Application>Microsoft Office PowerPoint</Application>
  <PresentationFormat>Trình chiếu Trên màn hình (4:3)</PresentationFormat>
  <Paragraphs>160</Paragraphs>
  <Slides>41</Slides>
  <Notes>41</Notes>
  <HiddenSlides>0</HiddenSlides>
  <MMClips>0</MMClips>
  <ScaleCrop>false</ScaleCrop>
  <HeadingPairs>
    <vt:vector size="8" baseType="variant">
      <vt:variant>
        <vt:lpstr>Phông được Dùng</vt:lpstr>
      </vt:variant>
      <vt:variant>
        <vt:i4>4</vt:i4>
      </vt:variant>
      <vt:variant>
        <vt:lpstr>Chủ đề</vt:lpstr>
      </vt:variant>
      <vt:variant>
        <vt:i4>1</vt:i4>
      </vt:variant>
      <vt:variant>
        <vt:lpstr>Máy chủ nhúng OLE</vt:lpstr>
      </vt:variant>
      <vt:variant>
        <vt:i4>2</vt:i4>
      </vt:variant>
      <vt:variant>
        <vt:lpstr>Tiêu đề Bản chiếu</vt:lpstr>
      </vt:variant>
      <vt:variant>
        <vt:i4>41</vt:i4>
      </vt:variant>
    </vt:vector>
  </HeadingPairs>
  <TitlesOfParts>
    <vt:vector size="48" baseType="lpstr">
      <vt:lpstr>Arial</vt:lpstr>
      <vt:lpstr>Calibri</vt:lpstr>
      <vt:lpstr>Cambria</vt:lpstr>
      <vt:lpstr>Times New Roman</vt:lpstr>
      <vt:lpstr>Chủ đề1</vt:lpstr>
      <vt:lpstr>MathType 7.0 Equation</vt:lpstr>
      <vt:lpstr>Equation</vt:lpstr>
      <vt:lpstr>KHÓA LUẬN TỐT NGHIỆP XÂY DỰNG HỆ THỐNG DỰ BÁO GIÁ VÀ KHUYẾN NGHỊ GIAO DỊCH MUA BÁN TIỀN MÃ HÓA</vt:lpstr>
      <vt:lpstr>NỘI DUNG ĐỀ TÀI</vt:lpstr>
      <vt:lpstr>GIỚI THIỆU ĐỀ TÀI Lý do chọn đề tài – Tiền ảo</vt:lpstr>
      <vt:lpstr>GIỚI THIỆU ĐỀ TÀI Lý do chọn đề tài – Công nghệ Blockchain</vt:lpstr>
      <vt:lpstr>GIỚI THIỆU ĐỀ TÀI Lý do chọn đề tài – Công nghệ Blockchain</vt:lpstr>
      <vt:lpstr>GIỚI THIỆU ĐỀ TÀI Lý do chọn đề tài – So sánh đồng tiền BTC và ETH</vt:lpstr>
      <vt:lpstr>GIỚI THIỆU ĐỀ TÀI Mục tiêu đề tài</vt:lpstr>
      <vt:lpstr>GIỚI THIỆU ĐỀ TÀI Phạm vi đề tài</vt:lpstr>
      <vt:lpstr>GIỚI THIỆU ĐỀ TÀI Kiến trúc đề tài</vt:lpstr>
      <vt:lpstr>CƠ SỞ LÝ THUYẾT Dự báo và khuyến nghị</vt:lpstr>
      <vt:lpstr>CƠ SỞ LÝ THUYẾT Dự báo và khuyến nghị</vt:lpstr>
      <vt:lpstr>CƠ SỞ LÝ THUYẾT Chuỗi thời gian</vt:lpstr>
      <vt:lpstr>CƠ SỞ LÝ THUYẾT Một số thành phần của chuỗi thời gian</vt:lpstr>
      <vt:lpstr>CƠ SỞ LÝ THUYẾT ARIMA Model – Chuỗi dừng</vt:lpstr>
      <vt:lpstr>CƠ SỞ LÝ THUYẾT ARIMA Model – Kiểm định tính dừng ADF</vt:lpstr>
      <vt:lpstr>CƠ SỞ LÝ THUYẾT ARIMA Model – Phương pháp biến đổi chuỗi dừng</vt:lpstr>
      <vt:lpstr>CƠ SỞ LÝ THUYẾT ARIMA Model</vt:lpstr>
      <vt:lpstr>CƠ SỞ LÝ THUYẾT ARIMA Model</vt:lpstr>
      <vt:lpstr>CƠ SỞ LÝ THUYẾT ARIMA Model – Mô hình Box-Jenkins</vt:lpstr>
      <vt:lpstr>CƠ SỞ LÝ THUYẾT Support Vector Machine (SVM) và Module SVR</vt:lpstr>
      <vt:lpstr>CƠ SỞ LÝ THUYẾT SVM và Module SVR – Kernel SVM</vt:lpstr>
      <vt:lpstr>CƠ SỞ LÝ THUYẾT Neural Network</vt:lpstr>
      <vt:lpstr>CƠ SỞ LÝ THUYẾT Neural Network</vt:lpstr>
      <vt:lpstr>CƠ SỞ LÝ THUYẾT Neural Network - RNN</vt:lpstr>
      <vt:lpstr>CƠ SỞ LÝ THUYẾT Neural Network - LSTM</vt:lpstr>
      <vt:lpstr>CƠ SỞ LÝ THUYẾT Reinforcement Learning - Q-Learning</vt:lpstr>
      <vt:lpstr>CƠ SỞ LÝ THUYẾT Reinforcement Learning - Q-Learning</vt:lpstr>
      <vt:lpstr>CƠ SỞ KHOA HỌC LAI MÔ HÌNH Kết quả dự báo của các bài báo mô hình đơn lẻ</vt:lpstr>
      <vt:lpstr>CƠ SỞ KHOA HỌC LAI MÔ HÌNH Kết quả dự báo của các bài báo kết hợp mô hình</vt:lpstr>
      <vt:lpstr>CƠ SỞ KHOA HỌC LAI MÔ HÌNH Lý thuyết lai mô hình</vt:lpstr>
      <vt:lpstr>CƠ SỞ KHOA HỌC LAI MÔ HÌNH Lý thuyết lai mô hình</vt:lpstr>
      <vt:lpstr>CƠ SỞ KHOA HỌC LAI MÔ HÌNH Mô hình lai</vt:lpstr>
      <vt:lpstr>PHÂN TÍCH THIẾT KẾ VÀ THỰC NGHIỆM Kết quả thực nghiệm</vt:lpstr>
      <vt:lpstr>PHÂN TÍCH THIẾT KẾ VÀ THỰC NGHIỆM Kết quả thực nghiệm</vt:lpstr>
      <vt:lpstr>PHÂN TÍCH THIẾT KẾ VÀ THỰC NGHIỆM Kết quả thực nghiệm</vt:lpstr>
      <vt:lpstr>PHÂN TÍCH THIẾT KẾ VÀ THỰC NGHIỆM Kết quả thực nghiệm</vt:lpstr>
      <vt:lpstr>PHÂN TÍCH THIẾT KẾ VÀ THỰC NGHIỆM Kết quả thực nghiệm</vt:lpstr>
      <vt:lpstr>PHÂN TÍCH THIẾT KẾ VÀ THỰC NGHIỆM Đánh giá bằng thông số</vt:lpstr>
      <vt:lpstr>PHÂN TÍCH THIẾT KẾ VÀ THỰC NGHIỆM Đánh giá bằng thông số</vt:lpstr>
      <vt:lpstr>PHÂN TÍCH THIẾT KẾ VÀ THỰC NGHIỆM Thiết kế thành phần xử lý dự báo API</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KHÓA LUẬN TỐT NGHIỆP XÂY DỰNG HỆ THỐNG DỰ BÁO GIÁ VÀ KHUYẾN NGHỊ GIAO DỊCH MUA BÁN TIỀN MÃ HÓA</dc:title>
  <dc:creator>Lê Thị Trúc Hòa</dc:creator>
  <cp:lastModifiedBy>Nguyễn Minh Nhựt</cp:lastModifiedBy>
  <cp:revision>36</cp:revision>
  <dcterms:created xsi:type="dcterms:W3CDTF">2019-10-09T16:15:51Z</dcterms:created>
  <dcterms:modified xsi:type="dcterms:W3CDTF">2021-07-13T04:19:12Z</dcterms:modified>
</cp:coreProperties>
</file>